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5" r:id="rId3"/>
    <p:sldId id="260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58" r:id="rId13"/>
    <p:sldId id="272" r:id="rId14"/>
    <p:sldId id="273" r:id="rId15"/>
    <p:sldId id="274" r:id="rId16"/>
    <p:sldId id="264" r:id="rId17"/>
    <p:sldId id="259" r:id="rId18"/>
    <p:sldId id="257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93" d="100"/>
          <a:sy n="93" d="100"/>
        </p:scale>
        <p:origin x="-92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862D-9362-4B82-A31F-B2538BEFBE79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AAC10-416E-4A2E-BA75-0270454B0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7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© Copyright Showeet.com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3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19DFEFF-2664-4C57-A98D-CC6AACE92616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© Copyright Showeet.com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4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B95C766-9FEA-4A34-ABC6-C3D15B5BCBC9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© Copyright Showeet.com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3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BBC6692-948B-48C7-ACDE-F8C37C43F2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EBD3F9-A48C-450D-AC11-295BB9A4C90F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92A0765-9990-40C9-8580-BE6AF31E842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tps://www.facebook.com/3goodboys/videos/979160098946525/UzpfSTEwMDAwMDI3MDM5MzQzMDoyNDAyMDE4OTA2NDgzNzY2/" TargetMode="External"/><Relationship Id="rId2" Type="http://schemas.openxmlformats.org/officeDocument/2006/relationships/hyperlink" Target="https://www.youtube.com/watch?v=HVU2FIGInq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www.gender.nccu.edu.tw/attachment/law/%E6%80%A7%E5%88%A5%E9%9B%B6%E9%9C%B8%E5%87%8C-%E6%A0%A1%E5%9C%92%E6%80%A7%E9%9C%B8%E5%87%8C%E9%98%B2%E6%B2%BB%E6%89%8B%E5%86%8A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s.moe.edu.tw/001/Upload/23/relfile/8006/51898/45aa1a5c-100b-45e5-b183-8582594cefa5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s.moe.edu.tw/001/Upload/23/relfile/8006/51898/45aa1a5c-100b-45e5-b183-8582594cefa5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s.moe.edu.tw/001/Upload/23/relfile/8006/51898/45aa1a5c-100b-45e5-b183-8582594cefa5.pdf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books.com.tw/exep/lib/image.php?image=http://addons.books.com.tw/G/1/0010162681.jpg&amp;width=200&amp;height=280&amp;quality=8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books.com.tw/exep/lib/image.php?image=http://addons.books.com.tw/G/001/2/0010308812.jpg&amp;width=200&amp;height=280&amp;quality=80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http://www.books.com.tw/exep/lib/image.php?image=http://addons.books.com.tw/G/6/0010156176.jpg&amp;width=200&amp;height=280&amp;quality=8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FFFF00"/>
                </a:solidFill>
              </a:rPr>
              <a:t>性平教育宣導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864096"/>
          </a:xfrm>
        </p:spPr>
        <p:txBody>
          <a:bodyPr>
            <a:noAutofit/>
          </a:bodyPr>
          <a:lstStyle/>
          <a:p>
            <a:r>
              <a:rPr lang="zh-TW" altLang="en-US" sz="4400" dirty="0" smtClean="0">
                <a:solidFill>
                  <a:srgbClr val="0070C0"/>
                </a:solidFill>
              </a:rPr>
              <a:t>胡志翔老師</a:t>
            </a:r>
            <a:endParaRPr lang="zh-TW" alt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8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11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95250"/>
            <a:ext cx="930592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67744" y="26064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重點提醒</a:t>
            </a:r>
            <a:endParaRPr lang="zh-TW" altLang="en-US" sz="7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628800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老師知道以後，</a:t>
            </a:r>
            <a:r>
              <a:rPr lang="en-US" altLang="zh-TW" sz="44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44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小時內通報</a:t>
            </a:r>
            <a:r>
              <a:rPr lang="en-US" altLang="zh-TW" sz="44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2564904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2.24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小時後，社工可能會打給爸媽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1968" y="350100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過不久，會請你爸媽到學校訪談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 descr="送32G卡高清全新數碼攝像機DV攝影機照相機2400萬畫素可外加鏡頭DV包堪比SONY卡西歐HDV-Z80 | Yahoo奇摩拍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4" y="2996952"/>
            <a:ext cx="3363274" cy="336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推薦文/開箱分享| SingBee 欣美兒童成長書桌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78164" y="443711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如果嚴重，也可能去警局訪談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373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2020680" y="850320"/>
            <a:ext cx="477360" cy="401040"/>
          </a:xfrm>
          <a:custGeom>
            <a:avLst/>
            <a:gdLst/>
            <a:ahLst/>
            <a:cxnLst/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0" name="CustomShape 2"/>
          <p:cNvSpPr/>
          <p:nvPr/>
        </p:nvSpPr>
        <p:spPr>
          <a:xfrm>
            <a:off x="2831400" y="1891440"/>
            <a:ext cx="293760" cy="532080"/>
          </a:xfrm>
          <a:custGeom>
            <a:avLst/>
            <a:gdLst/>
            <a:ahLst/>
            <a:cxnLst/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3"/>
          <p:cNvSpPr/>
          <p:nvPr/>
        </p:nvSpPr>
        <p:spPr>
          <a:xfrm>
            <a:off x="3149640" y="3218760"/>
            <a:ext cx="126000" cy="420120"/>
          </a:xfrm>
          <a:custGeom>
            <a:avLst/>
            <a:gdLst/>
            <a:ahLst/>
            <a:cxnLst/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4"/>
          <p:cNvSpPr/>
          <p:nvPr/>
        </p:nvSpPr>
        <p:spPr>
          <a:xfrm>
            <a:off x="2831400" y="4434120"/>
            <a:ext cx="293760" cy="531720"/>
          </a:xfrm>
          <a:custGeom>
            <a:avLst/>
            <a:gdLst/>
            <a:ahLst/>
            <a:cxnLst/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5"/>
          <p:cNvSpPr/>
          <p:nvPr/>
        </p:nvSpPr>
        <p:spPr>
          <a:xfrm>
            <a:off x="2020680" y="5606640"/>
            <a:ext cx="478440" cy="400680"/>
          </a:xfrm>
          <a:custGeom>
            <a:avLst/>
            <a:gdLst/>
            <a:ahLst/>
            <a:cxnLst/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6"/>
          <p:cNvSpPr/>
          <p:nvPr/>
        </p:nvSpPr>
        <p:spPr>
          <a:xfrm>
            <a:off x="2141640" y="1065960"/>
            <a:ext cx="1025640" cy="10256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7"/>
          <p:cNvSpPr/>
          <p:nvPr/>
        </p:nvSpPr>
        <p:spPr>
          <a:xfrm>
            <a:off x="2654640" y="2299320"/>
            <a:ext cx="1025640" cy="10256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8"/>
          <p:cNvSpPr/>
          <p:nvPr/>
        </p:nvSpPr>
        <p:spPr>
          <a:xfrm>
            <a:off x="2654640" y="3532680"/>
            <a:ext cx="1025640" cy="1025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7" name="CustomShape 9"/>
          <p:cNvSpPr/>
          <p:nvPr/>
        </p:nvSpPr>
        <p:spPr>
          <a:xfrm>
            <a:off x="2141640" y="4766040"/>
            <a:ext cx="1025640" cy="10256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10"/>
          <p:cNvSpPr/>
          <p:nvPr/>
        </p:nvSpPr>
        <p:spPr>
          <a:xfrm>
            <a:off x="2270160" y="1194480"/>
            <a:ext cx="768600" cy="768600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11"/>
          <p:cNvSpPr/>
          <p:nvPr/>
        </p:nvSpPr>
        <p:spPr>
          <a:xfrm>
            <a:off x="2783520" y="2432160"/>
            <a:ext cx="768600" cy="768600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0" name="CustomShape 12"/>
          <p:cNvSpPr/>
          <p:nvPr/>
        </p:nvSpPr>
        <p:spPr>
          <a:xfrm>
            <a:off x="2783520" y="3656880"/>
            <a:ext cx="768600" cy="768600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13"/>
          <p:cNvSpPr/>
          <p:nvPr/>
        </p:nvSpPr>
        <p:spPr>
          <a:xfrm>
            <a:off x="2275920" y="4894560"/>
            <a:ext cx="768600" cy="768600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14"/>
          <p:cNvSpPr/>
          <p:nvPr/>
        </p:nvSpPr>
        <p:spPr>
          <a:xfrm rot="16200000">
            <a:off x="637560" y="857160"/>
            <a:ext cx="1107720" cy="485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rot="5400000" vert="eaVert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strike="noStrike" spc="-1" dirty="0" smtClean="0">
                <a:solidFill>
                  <a:srgbClr val="0070C0"/>
                </a:solidFill>
                <a:latin typeface="微軟正黑體"/>
                <a:ea typeface="微軟正黑體"/>
              </a:rPr>
              <a:t>性</a:t>
            </a:r>
            <a:r>
              <a:rPr lang="zh-TW" altLang="en-US" sz="6000" b="1" strike="noStrike" spc="-1" dirty="0" smtClean="0">
                <a:solidFill>
                  <a:srgbClr val="0070C0"/>
                </a:solidFill>
                <a:latin typeface="微軟正黑體"/>
                <a:ea typeface="微軟正黑體"/>
              </a:rPr>
              <a:t>別</a:t>
            </a:r>
            <a:r>
              <a:rPr lang="en-US" sz="6000" b="1" strike="noStrike" spc="-1" dirty="0" err="1" smtClean="0">
                <a:solidFill>
                  <a:srgbClr val="0070C0"/>
                </a:solidFill>
                <a:latin typeface="微軟正黑體"/>
                <a:ea typeface="微軟正黑體"/>
              </a:rPr>
              <a:t>事件流程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353" name="CustomShape 15"/>
          <p:cNvSpPr/>
          <p:nvPr/>
        </p:nvSpPr>
        <p:spPr>
          <a:xfrm>
            <a:off x="2432160" y="1143000"/>
            <a:ext cx="490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2C3E50"/>
                </a:solidFill>
                <a:latin typeface="Calibri"/>
              </a:rPr>
              <a:t>1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354" name="CustomShape 16"/>
          <p:cNvSpPr/>
          <p:nvPr/>
        </p:nvSpPr>
        <p:spPr>
          <a:xfrm>
            <a:off x="2932200" y="2357280"/>
            <a:ext cx="490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2C3E50"/>
                </a:solidFill>
                <a:latin typeface="Calibri"/>
              </a:rPr>
              <a:t>2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355" name="CustomShape 17"/>
          <p:cNvSpPr/>
          <p:nvPr/>
        </p:nvSpPr>
        <p:spPr>
          <a:xfrm>
            <a:off x="2932200" y="3643200"/>
            <a:ext cx="490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2C3E50"/>
                </a:solidFill>
                <a:latin typeface="Calibri"/>
              </a:rPr>
              <a:t>3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356" name="CustomShape 18"/>
          <p:cNvSpPr/>
          <p:nvPr/>
        </p:nvSpPr>
        <p:spPr>
          <a:xfrm>
            <a:off x="2432160" y="4857840"/>
            <a:ext cx="490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2C3E50"/>
                </a:solidFill>
                <a:latin typeface="Calibri"/>
              </a:rPr>
              <a:t>4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357" name="CustomShape 19"/>
          <p:cNvSpPr/>
          <p:nvPr/>
        </p:nvSpPr>
        <p:spPr>
          <a:xfrm>
            <a:off x="5191387" y="266999"/>
            <a:ext cx="3463682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TW" altLang="en-US" sz="3200" b="1" strike="noStrike" spc="-1" dirty="0" smtClean="0">
                <a:solidFill>
                  <a:srgbClr val="002060"/>
                </a:solidFill>
                <a:latin typeface="微軟正黑體"/>
                <a:ea typeface="微軟正黑體"/>
              </a:rPr>
              <a:t>屬人主義的性平法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58" name="CustomShape 20"/>
          <p:cNvSpPr/>
          <p:nvPr/>
        </p:nvSpPr>
        <p:spPr>
          <a:xfrm>
            <a:off x="3500280" y="1285920"/>
            <a:ext cx="5320192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 dirty="0" err="1">
                <a:solidFill>
                  <a:srgbClr val="2C3E50"/>
                </a:solidFill>
                <a:latin typeface="微軟正黑體"/>
                <a:ea typeface="微軟正黑體"/>
              </a:rPr>
              <a:t>發現、</a:t>
            </a:r>
            <a:r>
              <a:rPr lang="en-US" sz="4000" b="0" strike="noStrike" spc="-1" dirty="0" err="1" smtClean="0">
                <a:solidFill>
                  <a:srgbClr val="2C3E50"/>
                </a:solidFill>
                <a:latin typeface="微軟正黑體"/>
                <a:ea typeface="微軟正黑體"/>
              </a:rPr>
              <a:t>知悉</a:t>
            </a:r>
            <a:r>
              <a:rPr lang="en-US" altLang="zh-TW" sz="2400" b="0" strike="noStrike" spc="-1" dirty="0" smtClean="0">
                <a:solidFill>
                  <a:srgbClr val="2C3E5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400" b="0" strike="noStrike" spc="-1" dirty="0" smtClean="0">
                <a:solidFill>
                  <a:srgbClr val="2C3E50"/>
                </a:solidFill>
                <a:latin typeface="微軟正黑體"/>
                <a:ea typeface="微軟正黑體"/>
              </a:rPr>
              <a:t>口頭、文字、新聞</a:t>
            </a:r>
            <a:r>
              <a:rPr lang="en-US" altLang="zh-TW" sz="2400" b="0" strike="noStrike" spc="-1" dirty="0" smtClean="0">
                <a:solidFill>
                  <a:srgbClr val="2C3E50"/>
                </a:solidFill>
                <a:latin typeface="微軟正黑體"/>
                <a:ea typeface="微軟正黑體"/>
              </a:rPr>
              <a:t>)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359" name="CustomShape 21"/>
          <p:cNvSpPr/>
          <p:nvPr/>
        </p:nvSpPr>
        <p:spPr>
          <a:xfrm>
            <a:off x="3857760" y="2500200"/>
            <a:ext cx="478584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 dirty="0" err="1">
                <a:solidFill>
                  <a:srgbClr val="C00000"/>
                </a:solidFill>
                <a:latin typeface="微軟正黑體"/>
                <a:ea typeface="微軟正黑體"/>
              </a:rPr>
              <a:t>檢舉、</a:t>
            </a:r>
            <a:r>
              <a:rPr lang="en-US" sz="4000" b="0" strike="noStrike" spc="-1" dirty="0" err="1" smtClean="0">
                <a:solidFill>
                  <a:srgbClr val="C00000"/>
                </a:solidFill>
                <a:latin typeface="微軟正黑體"/>
                <a:ea typeface="微軟正黑體"/>
              </a:rPr>
              <a:t>申請</a:t>
            </a:r>
            <a:endParaRPr lang="en-US" sz="4000" b="0" strike="noStrike" spc="-1" dirty="0" smtClean="0">
              <a:solidFill>
                <a:srgbClr val="C00000"/>
              </a:solidFill>
              <a:latin typeface="微軟正黑體"/>
              <a:ea typeface="微軟正黑體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C0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000" spc="-1" dirty="0">
                <a:solidFill>
                  <a:srgbClr val="C00000"/>
                </a:solidFill>
                <a:latin typeface="微軟正黑體"/>
                <a:ea typeface="微軟正黑體"/>
              </a:rPr>
              <a:t>教職員</a:t>
            </a:r>
            <a:r>
              <a:rPr lang="zh-TW" altLang="en-US" sz="2000" spc="-1" dirty="0" smtClean="0">
                <a:solidFill>
                  <a:srgbClr val="C00000"/>
                </a:solidFill>
                <a:latin typeface="微軟正黑體"/>
                <a:ea typeface="微軟正黑體"/>
              </a:rPr>
              <a:t>工、當事學生或代理人</a:t>
            </a:r>
            <a:r>
              <a:rPr lang="en-US" sz="2000" b="0" strike="noStrike" spc="-1" dirty="0" smtClean="0">
                <a:solidFill>
                  <a:srgbClr val="C00000"/>
                </a:solidFill>
                <a:latin typeface="微軟正黑體"/>
                <a:ea typeface="微軟正黑體"/>
              </a:rPr>
              <a:t>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360" name="CustomShape 22"/>
          <p:cNvSpPr/>
          <p:nvPr/>
        </p:nvSpPr>
        <p:spPr>
          <a:xfrm>
            <a:off x="3779369" y="3933056"/>
            <a:ext cx="47145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zh-TW" altLang="en-US" sz="4000" spc="-1" dirty="0" smtClean="0">
                <a:solidFill>
                  <a:srgbClr val="FFC000"/>
                </a:solidFill>
                <a:latin typeface="微軟正黑體"/>
                <a:ea typeface="微軟正黑體"/>
              </a:rPr>
              <a:t>執秘窗口</a:t>
            </a:r>
            <a:r>
              <a:rPr lang="en-US" sz="4000" b="0" strike="noStrike" spc="-1" dirty="0" err="1" smtClean="0">
                <a:solidFill>
                  <a:srgbClr val="FFC000"/>
                </a:solidFill>
                <a:latin typeface="微軟正黑體"/>
                <a:ea typeface="微軟正黑體"/>
              </a:rPr>
              <a:t>通報</a:t>
            </a:r>
            <a:r>
              <a:rPr lang="en-US" altLang="zh-TW" sz="2000" b="0" strike="noStrike" spc="-1" dirty="0" smtClean="0">
                <a:solidFill>
                  <a:srgbClr val="FFC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2000" b="0" strike="noStrike" spc="-1" dirty="0" smtClean="0">
                <a:solidFill>
                  <a:srgbClr val="FFC000"/>
                </a:solidFill>
                <a:latin typeface="微軟正黑體"/>
                <a:ea typeface="微軟正黑體"/>
              </a:rPr>
              <a:t>校安、社政</a:t>
            </a:r>
            <a:r>
              <a:rPr lang="en-US" altLang="zh-TW" sz="2000" b="0" strike="noStrike" spc="-1" dirty="0" smtClean="0">
                <a:solidFill>
                  <a:srgbClr val="FFC000"/>
                </a:solidFill>
                <a:latin typeface="微軟正黑體"/>
                <a:ea typeface="微軟正黑體"/>
              </a:rPr>
              <a:t>)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361" name="CustomShape 23"/>
          <p:cNvSpPr/>
          <p:nvPr/>
        </p:nvSpPr>
        <p:spPr>
          <a:xfrm>
            <a:off x="3160180" y="5076346"/>
            <a:ext cx="5966440" cy="1629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0" strike="noStrike" spc="-1" dirty="0" err="1" smtClean="0">
                <a:solidFill>
                  <a:srgbClr val="00B050"/>
                </a:solidFill>
                <a:latin typeface="微軟正黑體"/>
                <a:ea typeface="微軟正黑體"/>
              </a:rPr>
              <a:t>性平會</a:t>
            </a:r>
            <a:r>
              <a:rPr lang="zh-TW" altLang="en-US" sz="4000" b="0" strike="noStrike" spc="-1" dirty="0" smtClean="0">
                <a:solidFill>
                  <a:srgbClr val="00B050"/>
                </a:solidFill>
                <a:latin typeface="微軟正黑體"/>
                <a:ea typeface="微軟正黑體"/>
              </a:rPr>
              <a:t>調查</a:t>
            </a:r>
            <a:r>
              <a:rPr lang="zh-TW" altLang="en-US" sz="4000" spc="-1" dirty="0" smtClean="0">
                <a:solidFill>
                  <a:srgbClr val="00B050"/>
                </a:solidFill>
                <a:latin typeface="微軟正黑體"/>
                <a:ea typeface="微軟正黑體"/>
              </a:rPr>
              <a:t>、追蹤</a:t>
            </a:r>
            <a:endParaRPr lang="en-US" altLang="zh-TW" sz="4000" spc="-1" dirty="0" smtClean="0">
              <a:solidFill>
                <a:srgbClr val="00B050"/>
              </a:solidFill>
              <a:latin typeface="微軟正黑體"/>
              <a:ea typeface="微軟正黑體"/>
            </a:endParaRPr>
          </a:p>
          <a:p>
            <a:r>
              <a:rPr lang="en-US" altLang="zh-TW" sz="2000" spc="-1" dirty="0" smtClean="0">
                <a:solidFill>
                  <a:srgbClr val="00B050"/>
                </a:solidFill>
                <a:latin typeface="微軟正黑體"/>
                <a:ea typeface="微軟正黑體"/>
              </a:rPr>
              <a:t>(111</a:t>
            </a:r>
            <a:r>
              <a:rPr lang="zh-TW" altLang="en-US" sz="2000" spc="-1" dirty="0" smtClean="0">
                <a:solidFill>
                  <a:srgbClr val="00B050"/>
                </a:solidFill>
                <a:latin typeface="微軟正黑體"/>
                <a:ea typeface="微軟正黑體"/>
              </a:rPr>
              <a:t>年</a:t>
            </a:r>
            <a:r>
              <a:rPr lang="en-US" altLang="zh-TW" sz="2000" spc="-1" dirty="0" smtClean="0">
                <a:solidFill>
                  <a:srgbClr val="00B050"/>
                </a:solidFill>
                <a:latin typeface="微軟正黑體"/>
                <a:ea typeface="微軟正黑體"/>
              </a:rPr>
              <a:t>12</a:t>
            </a:r>
            <a:r>
              <a:rPr lang="zh-TW" altLang="en-US" sz="2000" spc="-1" dirty="0" smtClean="0">
                <a:solidFill>
                  <a:srgbClr val="00B050"/>
                </a:solidFill>
                <a:latin typeface="微軟正黑體"/>
                <a:ea typeface="微軟正黑體"/>
              </a:rPr>
              <a:t>月以後要高階，目前進階即可</a:t>
            </a:r>
            <a:r>
              <a:rPr lang="en-US" altLang="zh-TW" sz="2000" spc="-1" dirty="0" smtClean="0">
                <a:solidFill>
                  <a:srgbClr val="00B050"/>
                </a:solidFill>
                <a:latin typeface="微軟正黑體"/>
                <a:ea typeface="微軟正黑體"/>
              </a:rPr>
              <a:t>)</a:t>
            </a:r>
            <a:endParaRPr lang="en-US" altLang="zh-TW" sz="2000" spc="-1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endParaRPr lang="en-US" altLang="zh-TW" sz="4000" b="0" strike="noStrike" spc="-1" dirty="0" smtClean="0">
              <a:solidFill>
                <a:srgbClr val="00B050"/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60585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54868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好像也不是太可怕</a:t>
            </a:r>
            <a:r>
              <a:rPr lang="en-US" altLang="zh-TW" sz="7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7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191683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反正老師會說互相道歉</a:t>
            </a:r>
            <a:endParaRPr lang="zh-TW" altLang="en-US" sz="5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9489" y="314096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反正大人會說再給我機會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436510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反正就是再聽一遍</a:t>
            </a:r>
            <a:endParaRPr lang="zh-TW" altLang="en-US" sz="5400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508104" y="5288434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而已</a:t>
            </a:r>
            <a:r>
              <a:rPr lang="en-US" altLang="zh-TW" sz="8800" dirty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8800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91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3528" y="18864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你知道嗎</a:t>
            </a:r>
            <a:r>
              <a:rPr lang="en-US" altLang="zh-TW" sz="7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7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1388969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如果你犯的錯太嚴重呢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24208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老師，我真的不知道，我只是第一次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3528" y="3356992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如果別人的爸媽不想原諒你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9372" y="465313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如果你真的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犯嚴重的法律了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49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誤傳模擬法庭判決書上公開查詢系統花蓮地方法院致歉| 法律前線| 社會| 聯合新聞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78860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少年業務專區- 少年法庭簡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16" y="3784642"/>
            <a:ext cx="4210988" cy="280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司法話題》耍官僚！少年法庭拒發「同行書」 少女淪性奴- 焦點- 自由時報電子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2" y="3751312"/>
            <a:ext cx="4356213" cy="28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571320" y="928800"/>
            <a:ext cx="8429400" cy="421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2C3E50"/>
              </a:buClr>
              <a:buFont typeface="Arial"/>
              <a:buChar char="•"/>
            </a:pPr>
            <a:r>
              <a:rPr lang="fr-FR" sz="4000" b="0" strike="noStrike" spc="-1">
                <a:solidFill>
                  <a:srgbClr val="2C3E50"/>
                </a:solidFill>
                <a:latin typeface="微軟正黑體"/>
                <a:ea typeface="微軟正黑體"/>
              </a:rPr>
              <a:t>出口成</a:t>
            </a:r>
            <a:r>
              <a:rPr lang="fr-FR" sz="4000" b="0" strike="noStrike" spc="-1">
                <a:solidFill>
                  <a:srgbClr val="00B0F0"/>
                </a:solidFill>
                <a:latin typeface="微軟正黑體"/>
                <a:ea typeface="微軟正黑體"/>
              </a:rPr>
              <a:t>性</a:t>
            </a:r>
            <a:r>
              <a:rPr lang="fr-FR" sz="4000" b="0" strike="noStrike" spc="-1">
                <a:solidFill>
                  <a:srgbClr val="2C3E50"/>
                </a:solidFill>
                <a:latin typeface="微軟正黑體"/>
                <a:ea typeface="微軟正黑體"/>
              </a:rPr>
              <a:t>的發語詞</a:t>
            </a:r>
            <a:endParaRPr lang="fr-FR" sz="4000" b="0" strike="noStrike" spc="-1">
              <a:solidFill>
                <a:srgbClr val="95A5A6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2C3E50"/>
              </a:buClr>
              <a:buFont typeface="Arial"/>
              <a:buChar char="•"/>
            </a:pPr>
            <a:r>
              <a:rPr lang="fr-FR" sz="4000" b="0" strike="noStrike" spc="-1">
                <a:solidFill>
                  <a:srgbClr val="2C3E50"/>
                </a:solidFill>
                <a:latin typeface="微軟正黑體"/>
                <a:ea typeface="微軟正黑體"/>
              </a:rPr>
              <a:t>隨時都能興奮的</a:t>
            </a:r>
            <a:r>
              <a:rPr lang="fr-FR" sz="4000" b="0" strike="noStrike" spc="-1">
                <a:solidFill>
                  <a:srgbClr val="00B0F0"/>
                </a:solidFill>
                <a:latin typeface="微軟正黑體"/>
                <a:ea typeface="微軟正黑體"/>
              </a:rPr>
              <a:t>黃腔</a:t>
            </a:r>
            <a:endParaRPr lang="fr-FR" sz="4000" b="0" strike="noStrike" spc="-1">
              <a:solidFill>
                <a:srgbClr val="95A5A6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B0F0"/>
              </a:buClr>
              <a:buFont typeface="Arial"/>
              <a:buChar char="•"/>
            </a:pPr>
            <a:r>
              <a:rPr lang="fr-FR" sz="4000" b="0" strike="noStrike" spc="-1">
                <a:solidFill>
                  <a:srgbClr val="00B0F0"/>
                </a:solidFill>
                <a:latin typeface="微軟正黑體"/>
                <a:ea typeface="微軟正黑體"/>
              </a:rPr>
              <a:t>挑剔</a:t>
            </a:r>
            <a:r>
              <a:rPr lang="fr-FR" sz="4000" b="0" strike="noStrike" spc="-1">
                <a:solidFill>
                  <a:srgbClr val="2C3E50"/>
                </a:solidFill>
                <a:latin typeface="微軟正黑體"/>
                <a:ea typeface="微軟正黑體"/>
              </a:rPr>
              <a:t>老師的舉例或示範</a:t>
            </a:r>
            <a:endParaRPr lang="fr-FR" sz="4000" b="0" strike="noStrike" spc="-1">
              <a:solidFill>
                <a:srgbClr val="95A5A6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2C3E50"/>
              </a:buClr>
              <a:buFont typeface="Arial"/>
              <a:buChar char="•"/>
            </a:pPr>
            <a:r>
              <a:rPr lang="fr-FR" sz="4000" b="0" strike="noStrike" spc="-1">
                <a:solidFill>
                  <a:srgbClr val="2C3E50"/>
                </a:solidFill>
                <a:latin typeface="微軟正黑體"/>
                <a:ea typeface="微軟正黑體"/>
              </a:rPr>
              <a:t>帶頭</a:t>
            </a:r>
            <a:r>
              <a:rPr lang="fr-FR" sz="4000" b="0" strike="noStrike" spc="-1">
                <a:solidFill>
                  <a:srgbClr val="00B0F0"/>
                </a:solidFill>
                <a:latin typeface="微軟正黑體"/>
                <a:ea typeface="微軟正黑體"/>
              </a:rPr>
              <a:t>嬉戲</a:t>
            </a:r>
            <a:endParaRPr lang="fr-FR" sz="4000" b="0" strike="noStrike" spc="-1">
              <a:solidFill>
                <a:srgbClr val="95A5A6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2C3E50"/>
              </a:buClr>
              <a:buFont typeface="Arial"/>
              <a:buChar char="•"/>
            </a:pPr>
            <a:r>
              <a:rPr lang="fr-FR" sz="4000" b="0" strike="noStrike" spc="-1">
                <a:solidFill>
                  <a:srgbClr val="2C3E50"/>
                </a:solidFill>
                <a:latin typeface="微軟正黑體"/>
                <a:ea typeface="微軟正黑體"/>
              </a:rPr>
              <a:t>集體</a:t>
            </a:r>
            <a:r>
              <a:rPr lang="fr-FR" sz="4000" b="0" strike="noStrike" spc="-1">
                <a:solidFill>
                  <a:srgbClr val="00B0F0"/>
                </a:solidFill>
                <a:latin typeface="微軟正黑體"/>
                <a:ea typeface="微軟正黑體"/>
              </a:rPr>
              <a:t>惡作劇</a:t>
            </a:r>
            <a:endParaRPr lang="fr-FR" sz="4000" b="0" strike="noStrike" spc="-1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473" name="TextShape 2"/>
          <p:cNvSpPr txBox="1"/>
          <p:nvPr/>
        </p:nvSpPr>
        <p:spPr>
          <a:xfrm>
            <a:off x="78588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fr-FR" sz="2000" b="1" strike="noStrike" cap="small" spc="-1">
                <a:solidFill>
                  <a:srgbClr val="2980B9"/>
                </a:solidFill>
                <a:latin typeface="微軟正黑體"/>
                <a:ea typeface="微軟正黑體"/>
              </a:rPr>
              <a:t>教學風景百樣態       </a:t>
            </a:r>
            <a:endParaRPr lang="fr-FR" sz="2000" b="0" strike="noStrike" spc="-1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6369480" y="3714840"/>
            <a:ext cx="2238480" cy="97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95A5A6"/>
                </a:solidFill>
                <a:latin typeface="微軟正黑體"/>
                <a:ea typeface="微軟正黑體"/>
              </a:rPr>
              <a:t>家有青少年生存手冊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95A5A6"/>
                </a:solidFill>
                <a:latin typeface="微軟正黑體"/>
                <a:ea typeface="微軟正黑體"/>
              </a:rPr>
              <a:t>作者彭菊仙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微軟正黑體"/>
                <a:ea typeface="微軟正黑體"/>
                <a:hlinkClick r:id="rId2"/>
              </a:rPr>
              <a:t>影片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95A5A6"/>
                </a:solidFill>
                <a:latin typeface="微軟正黑體"/>
                <a:ea typeface="微軟正黑體"/>
              </a:rPr>
              <a:t>臉書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微軟正黑體"/>
                <a:ea typeface="微軟正黑體"/>
                <a:hlinkClick r:id="rId3"/>
              </a:rPr>
              <a:t>影片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475" name="Picture 2"/>
          <p:cNvPicPr/>
          <p:nvPr/>
        </p:nvPicPr>
        <p:blipFill>
          <a:blip r:embed="rId4"/>
          <a:stretch/>
        </p:blipFill>
        <p:spPr>
          <a:xfrm>
            <a:off x="6643800" y="1643040"/>
            <a:ext cx="1999800" cy="1999800"/>
          </a:xfrm>
          <a:prstGeom prst="rect">
            <a:avLst/>
          </a:prstGeom>
          <a:ln>
            <a:noFill/>
          </a:ln>
        </p:spPr>
      </p:pic>
      <p:sp>
        <p:nvSpPr>
          <p:cNvPr id="476" name="CustomShape 4"/>
          <p:cNvSpPr/>
          <p:nvPr/>
        </p:nvSpPr>
        <p:spPr>
          <a:xfrm>
            <a:off x="500040" y="4786200"/>
            <a:ext cx="8143560" cy="161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en-US" sz="2800" b="1" strike="noStrike" spc="-1" dirty="0" err="1">
                <a:solidFill>
                  <a:srgbClr val="00B050"/>
                </a:solidFill>
                <a:latin typeface="微軟正黑體"/>
                <a:ea typeface="微軟正黑體"/>
              </a:rPr>
              <a:t>不動怒、不動手、不隨之起舞</a:t>
            </a:r>
            <a:r>
              <a:rPr lang="en-US" sz="2800" b="0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。</a:t>
            </a:r>
            <a:endParaRPr lang="en-US" sz="2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lang="en-US" sz="3600" b="0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冷靜表達</a:t>
            </a:r>
            <a:r>
              <a:rPr lang="en-US" sz="3600" b="0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教學者現在情緒</a:t>
            </a:r>
            <a:r>
              <a:rPr lang="en-US" sz="3600" b="0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)、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冷處理</a:t>
            </a:r>
            <a:r>
              <a:rPr lang="en-US" sz="3600" b="0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en-US" sz="3600" b="0" strike="noStrike" spc="-1" dirty="0" err="1">
                <a:solidFill>
                  <a:srgbClr val="916037"/>
                </a:solidFill>
                <a:latin typeface="微軟正黑體"/>
                <a:ea typeface="微軟正黑體"/>
              </a:rPr>
              <a:t>給面子</a:t>
            </a:r>
            <a:r>
              <a:rPr lang="en-US" sz="3600" b="0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)、</a:t>
            </a:r>
            <a:r>
              <a:rPr lang="en-US" sz="3600" b="0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依規則</a:t>
            </a:r>
            <a:r>
              <a:rPr lang="en-US" sz="3600" b="0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en-US" sz="3600" b="0" strike="noStrike" spc="-1" dirty="0" err="1">
                <a:solidFill>
                  <a:srgbClr val="916037"/>
                </a:solidFill>
                <a:latin typeface="微軟正黑體"/>
                <a:ea typeface="微軟正黑體"/>
              </a:rPr>
              <a:t>學長大</a:t>
            </a:r>
            <a:r>
              <a:rPr lang="en-US" sz="3600" b="0" strike="noStrike" spc="-1" dirty="0">
                <a:solidFill>
                  <a:srgbClr val="FF0000"/>
                </a:solidFill>
                <a:latin typeface="微軟正黑體"/>
                <a:ea typeface="微軟正黑體"/>
              </a:rPr>
              <a:t>)。</a:t>
            </a:r>
            <a:endParaRPr lang="en-US" sz="3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90841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328320" y="6237360"/>
            <a:ext cx="438840" cy="39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5C10971C-4D64-43D0-A7DF-BDE5641390DE}" type="slidenum">
              <a:rPr lang="en-US" sz="1200" b="0" strike="noStrike" spc="-1">
                <a:solidFill>
                  <a:srgbClr val="2F3A46"/>
                </a:solidFill>
                <a:latin typeface="Calibri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1500120" y="2857320"/>
            <a:ext cx="537480" cy="537480"/>
          </a:xfrm>
          <a:prstGeom prst="rect">
            <a:avLst/>
          </a:prstGeom>
          <a:solidFill>
            <a:schemeClr val="accent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01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4643280" y="2857320"/>
            <a:ext cx="537480" cy="53748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08" name="CustomShape 4"/>
          <p:cNvSpPr/>
          <p:nvPr/>
        </p:nvSpPr>
        <p:spPr>
          <a:xfrm>
            <a:off x="1500120" y="4000680"/>
            <a:ext cx="537480" cy="53748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03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09" name="CustomShape 5"/>
          <p:cNvSpPr/>
          <p:nvPr/>
        </p:nvSpPr>
        <p:spPr>
          <a:xfrm>
            <a:off x="4000320" y="4000680"/>
            <a:ext cx="537480" cy="537480"/>
          </a:xfrm>
          <a:prstGeom prst="rect">
            <a:avLst/>
          </a:prstGeom>
          <a:solidFill>
            <a:schemeClr val="accent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04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11" name="CustomShape 7"/>
          <p:cNvSpPr/>
          <p:nvPr/>
        </p:nvSpPr>
        <p:spPr>
          <a:xfrm>
            <a:off x="928800" y="360342"/>
            <a:ext cx="721476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6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校園性霸凌常見樣態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412" name="CustomShape 8"/>
          <p:cNvSpPr/>
          <p:nvPr/>
        </p:nvSpPr>
        <p:spPr>
          <a:xfrm>
            <a:off x="2080440" y="2857320"/>
            <a:ext cx="1808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002060"/>
                </a:solidFill>
                <a:latin typeface="微軟正黑體"/>
                <a:ea typeface="微軟正黑體"/>
              </a:rPr>
              <a:t>性別特徵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13" name="CustomShape 9"/>
          <p:cNvSpPr/>
          <p:nvPr/>
        </p:nvSpPr>
        <p:spPr>
          <a:xfrm>
            <a:off x="5294880" y="2857320"/>
            <a:ext cx="1808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latin typeface="微軟正黑體"/>
                <a:ea typeface="微軟正黑體"/>
              </a:rPr>
              <a:t>性別特質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14" name="CustomShape 10"/>
          <p:cNvSpPr/>
          <p:nvPr/>
        </p:nvSpPr>
        <p:spPr>
          <a:xfrm>
            <a:off x="2007000" y="4000680"/>
            <a:ext cx="14018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FFC000"/>
                </a:solidFill>
                <a:latin typeface="微軟正黑體"/>
                <a:ea typeface="微軟正黑體"/>
              </a:rPr>
              <a:t>性傾向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15" name="CustomShape 11"/>
          <p:cNvSpPr/>
          <p:nvPr/>
        </p:nvSpPr>
        <p:spPr>
          <a:xfrm>
            <a:off x="4651920" y="4000680"/>
            <a:ext cx="1808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性別認同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416" name="Picture 2"/>
          <p:cNvPicPr/>
          <p:nvPr/>
        </p:nvPicPr>
        <p:blipFill>
          <a:blip r:embed="rId3"/>
          <a:stretch/>
        </p:blipFill>
        <p:spPr>
          <a:xfrm>
            <a:off x="6429240" y="4714920"/>
            <a:ext cx="1742760" cy="1742760"/>
          </a:xfrm>
          <a:prstGeom prst="rect">
            <a:avLst/>
          </a:prstGeom>
          <a:ln>
            <a:noFill/>
          </a:ln>
        </p:spPr>
      </p:pic>
      <p:sp>
        <p:nvSpPr>
          <p:cNvPr id="417" name="CustomShape 12"/>
          <p:cNvSpPr/>
          <p:nvPr/>
        </p:nvSpPr>
        <p:spPr>
          <a:xfrm>
            <a:off x="4226400" y="6000840"/>
            <a:ext cx="2238480" cy="39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95A5A6"/>
                </a:solidFill>
                <a:latin typeface="微軟正黑體"/>
                <a:ea typeface="微軟正黑體"/>
              </a:rPr>
              <a:t>校園性霸凌防治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微軟正黑體"/>
                <a:ea typeface="微軟正黑體"/>
                <a:hlinkClick r:id="rId4"/>
              </a:rPr>
              <a:t>手冊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18" name="CustomShape 13"/>
          <p:cNvSpPr/>
          <p:nvPr/>
        </p:nvSpPr>
        <p:spPr>
          <a:xfrm>
            <a:off x="1285920" y="5000760"/>
            <a:ext cx="45716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FF3300"/>
                </a:solidFill>
                <a:latin typeface="微軟正黑體"/>
                <a:ea typeface="微軟正黑體"/>
              </a:rPr>
              <a:t>(校園常見校霸凌行為有：嘲笑別人胸部、死GAY、死同性戀、不男不女、訓斥打扮或行為…等)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 l="20693" t="21181" r="22304" b="17014"/>
          <a:stretch>
            <a:fillRect/>
          </a:stretch>
        </p:blipFill>
        <p:spPr bwMode="auto">
          <a:xfrm>
            <a:off x="333374" y="1282700"/>
            <a:ext cx="6614889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95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328320" y="6237360"/>
            <a:ext cx="438840" cy="390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2C5F2D86-B7A4-4982-B8C0-93B58085CCF5}" type="slidenum">
              <a:rPr lang="en-US" sz="1200" b="0" strike="noStrike" spc="-1">
                <a:solidFill>
                  <a:srgbClr val="2F3A46"/>
                </a:solidFill>
                <a:latin typeface="Calibri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1357200" y="2643120"/>
            <a:ext cx="537480" cy="537480"/>
          </a:xfrm>
          <a:prstGeom prst="rect">
            <a:avLst/>
          </a:prstGeom>
          <a:solidFill>
            <a:schemeClr val="accent6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01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4643280" y="2643120"/>
            <a:ext cx="537480" cy="537480"/>
          </a:xfrm>
          <a:prstGeom prst="rect">
            <a:avLst/>
          </a:prstGeom>
          <a:solidFill>
            <a:schemeClr val="accent5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02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80" name="CustomShape 4"/>
          <p:cNvSpPr/>
          <p:nvPr/>
        </p:nvSpPr>
        <p:spPr>
          <a:xfrm>
            <a:off x="1357200" y="3571920"/>
            <a:ext cx="537480" cy="537480"/>
          </a:xfrm>
          <a:prstGeom prst="rect">
            <a:avLst/>
          </a:prstGeom>
          <a:solidFill>
            <a:schemeClr val="accent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03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81" name="CustomShape 5"/>
          <p:cNvSpPr/>
          <p:nvPr/>
        </p:nvSpPr>
        <p:spPr>
          <a:xfrm>
            <a:off x="1357200" y="4500720"/>
            <a:ext cx="537480" cy="537480"/>
          </a:xfrm>
          <a:prstGeom prst="rect">
            <a:avLst/>
          </a:prstGeom>
          <a:solidFill>
            <a:schemeClr val="accent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05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82" name="CustomShape 6"/>
          <p:cNvSpPr/>
          <p:nvPr/>
        </p:nvSpPr>
        <p:spPr>
          <a:xfrm>
            <a:off x="4643280" y="3571920"/>
            <a:ext cx="537480" cy="537480"/>
          </a:xfrm>
          <a:prstGeom prst="rect">
            <a:avLst/>
          </a:prstGeom>
          <a:solidFill>
            <a:schemeClr val="accent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04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83" name="CustomShape 7"/>
          <p:cNvSpPr/>
          <p:nvPr/>
        </p:nvSpPr>
        <p:spPr>
          <a:xfrm>
            <a:off x="4714920" y="4500720"/>
            <a:ext cx="537480" cy="537480"/>
          </a:xfrm>
          <a:prstGeom prst="rect">
            <a:avLst/>
          </a:prstGeom>
          <a:solidFill>
            <a:schemeClr val="accent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06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85" name="CustomShape 9"/>
          <p:cNvSpPr/>
          <p:nvPr/>
        </p:nvSpPr>
        <p:spPr>
          <a:xfrm>
            <a:off x="928800" y="1357200"/>
            <a:ext cx="721476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6000" b="1" strike="noStrike" spc="-1" dirty="0" err="1">
                <a:solidFill>
                  <a:srgbClr val="FF0000"/>
                </a:solidFill>
                <a:latin typeface="微軟正黑體"/>
                <a:ea typeface="微軟正黑體"/>
              </a:rPr>
              <a:t>校園性騷擾常見樣態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386" name="CustomShape 10"/>
          <p:cNvSpPr/>
          <p:nvPr/>
        </p:nvSpPr>
        <p:spPr>
          <a:xfrm>
            <a:off x="2080440" y="2643120"/>
            <a:ext cx="1808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002060"/>
                </a:solidFill>
                <a:latin typeface="微軟正黑體"/>
                <a:ea typeface="微軟正黑體"/>
              </a:rPr>
              <a:t>觸摸身體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87" name="CustomShape 11"/>
          <p:cNvSpPr/>
          <p:nvPr/>
        </p:nvSpPr>
        <p:spPr>
          <a:xfrm>
            <a:off x="5294880" y="2643120"/>
            <a:ext cx="1808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C00000"/>
                </a:solidFill>
                <a:latin typeface="微軟正黑體"/>
                <a:ea typeface="微軟正黑體"/>
              </a:rPr>
              <a:t>言語騷擾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88" name="CustomShape 12"/>
          <p:cNvSpPr/>
          <p:nvPr/>
        </p:nvSpPr>
        <p:spPr>
          <a:xfrm>
            <a:off x="2008800" y="3571920"/>
            <a:ext cx="1808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FFC000"/>
                </a:solidFill>
                <a:latin typeface="微軟正黑體"/>
                <a:ea typeface="微軟正黑體"/>
              </a:rPr>
              <a:t>不雅言行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89" name="CustomShape 13"/>
          <p:cNvSpPr/>
          <p:nvPr/>
        </p:nvSpPr>
        <p:spPr>
          <a:xfrm>
            <a:off x="5294880" y="3571920"/>
            <a:ext cx="1808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92D050"/>
                </a:solidFill>
                <a:latin typeface="微軟正黑體"/>
                <a:ea typeface="微軟正黑體"/>
              </a:rPr>
              <a:t>偷窺偷拍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90" name="CustomShape 14"/>
          <p:cNvSpPr/>
          <p:nvPr/>
        </p:nvSpPr>
        <p:spPr>
          <a:xfrm>
            <a:off x="2080440" y="4500720"/>
            <a:ext cx="1808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2A9A72"/>
                </a:solidFill>
                <a:latin typeface="微軟正黑體"/>
                <a:ea typeface="微軟正黑體"/>
              </a:rPr>
              <a:t>裸露身體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91" name="CustomShape 15"/>
          <p:cNvSpPr/>
          <p:nvPr/>
        </p:nvSpPr>
        <p:spPr>
          <a:xfrm>
            <a:off x="5366520" y="4500720"/>
            <a:ext cx="1808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strike="noStrike" spc="-1">
                <a:solidFill>
                  <a:srgbClr val="0070C0"/>
                </a:solidFill>
                <a:latin typeface="微軟正黑體"/>
                <a:ea typeface="微軟正黑體"/>
              </a:rPr>
              <a:t>裸照散播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92" name="CustomShape 16"/>
          <p:cNvSpPr/>
          <p:nvPr/>
        </p:nvSpPr>
        <p:spPr>
          <a:xfrm>
            <a:off x="1285920" y="5357880"/>
            <a:ext cx="64292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FF3300"/>
                </a:solidFill>
                <a:latin typeface="微軟正黑體"/>
                <a:ea typeface="微軟正黑體"/>
              </a:rPr>
              <a:t>(校園常見校騷擾行為有：偷看私密處、摸胸部、刷屁股、脫褲子、掀裙子、不當追求、分手暴力、言語性別歧視…等) </a:t>
            </a:r>
            <a:endParaRPr lang="en-U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9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26397" y="5486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我的身體是我自己的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6397" y="177281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我也是爸媽的寶貝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1646" y="29969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我更是國家保護的孩子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7742" y="4149080"/>
            <a:ext cx="1710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5072410"/>
            <a:ext cx="830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做錯了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一定會被原諒嗎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98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1014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性平宣導每學期都在上，老師都在講</a:t>
            </a:r>
            <a:r>
              <a:rPr lang="en-US" altLang="zh-TW" sz="4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827584" y="1268760"/>
            <a:ext cx="4536504" cy="1210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為什麼還要一直講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395783" y="2708920"/>
            <a:ext cx="5400600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你知道嗎</a:t>
            </a:r>
            <a:r>
              <a:rPr lang="en-US" altLang="zh-TW" sz="7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7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2"/>
          <p:cNvSpPr txBox="1">
            <a:spLocks/>
          </p:cNvSpPr>
          <p:nvPr/>
        </p:nvSpPr>
        <p:spPr>
          <a:xfrm>
            <a:off x="323528" y="4653136"/>
            <a:ext cx="8640959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每學期都在發生</a:t>
            </a:r>
            <a:r>
              <a:rPr lang="en-US" altLang="zh-TW" sz="7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r>
              <a:rPr lang="zh-TW" altLang="en-US" sz="7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都在處理</a:t>
            </a:r>
            <a:r>
              <a:rPr lang="en-US" altLang="zh-TW" sz="7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!?</a:t>
            </a:r>
            <a:endParaRPr lang="zh-TW" altLang="en-US" sz="7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799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45199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學校大部分發生的是性騷擾事件</a:t>
            </a:r>
            <a:r>
              <a:rPr lang="en-US" altLang="zh-TW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5536" y="13880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但是，你知道怎麼來</a:t>
            </a:r>
            <a:r>
              <a:rPr lang="zh-TW" altLang="en-US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4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en-US" altLang="zh-TW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234888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只要過得很久很久，就不會被查</a:t>
            </a:r>
            <a:r>
              <a:rPr lang="en-US" altLang="zh-TW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335699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只要被想起來，就會開始調查</a:t>
            </a:r>
            <a:r>
              <a:rPr lang="en-US" altLang="zh-TW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429309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很遺憾</a:t>
            </a:r>
            <a:r>
              <a:rPr lang="en-US" altLang="zh-TW" sz="4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4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5536" y="5062537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這次老師只能對你說，請在裡面</a:t>
            </a:r>
            <a:endParaRPr lang="zh-TW" altLang="en-US" sz="4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5536" y="594928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好好反省</a:t>
            </a:r>
            <a:r>
              <a:rPr lang="en-US" altLang="zh-TW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</a:t>
            </a:r>
            <a:r>
              <a:rPr lang="zh-TW" altLang="en-US" sz="440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裡面</a:t>
            </a:r>
            <a:r>
              <a:rPr lang="zh-TW" altLang="en-US" sz="440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改過自新</a:t>
            </a:r>
            <a:r>
              <a:rPr lang="en-US" altLang="zh-TW" sz="4400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4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218" name="Picture 2" descr="C:\Users\1211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744301"/>
            <a:ext cx="7631113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99592" y="260648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學校未來作法</a:t>
            </a:r>
            <a:endParaRPr lang="zh-TW" altLang="en-US" sz="66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96746" y="1484784"/>
            <a:ext cx="7635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持續關心、關懷。</a:t>
            </a:r>
            <a:endParaRPr lang="zh-TW" altLang="en-US" sz="44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04532" y="2348880"/>
            <a:ext cx="7632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明知故犯，要上</a:t>
            </a:r>
            <a:r>
              <a:rPr lang="en-US" altLang="zh-TW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小時以上</a:t>
            </a:r>
            <a:endParaRPr lang="en-US" altLang="zh-TW" sz="44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性平教育課程。</a:t>
            </a:r>
            <a:endParaRPr lang="zh-TW" altLang="en-US" sz="44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25347" y="3795430"/>
            <a:ext cx="8118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4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每次上課都要繳</a:t>
            </a:r>
            <a:r>
              <a:rPr lang="zh-TW" altLang="en-US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作業。</a:t>
            </a:r>
            <a:endParaRPr lang="zh-TW" altLang="en-US" sz="44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75931" y="4725144"/>
            <a:ext cx="8118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4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不只是聽，要你做筆記，寫</a:t>
            </a:r>
            <a:r>
              <a:rPr lang="zh-TW" altLang="en-US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功 </a:t>
            </a:r>
            <a:endParaRPr lang="en-US" altLang="zh-TW" sz="4400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課</a:t>
            </a:r>
            <a:r>
              <a:rPr lang="zh-TW" altLang="en-US" sz="44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4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872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26397" y="5486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每個人都是寶貝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26397" y="177281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所以每個人都不可被侵犯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61646" y="2996952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只要觸法，很難被原諒。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61646" y="4156330"/>
            <a:ext cx="8303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觸法了</a:t>
            </a:r>
            <a:r>
              <a:rPr lang="en-US" altLang="zh-TW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sz="5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並須負責接受懲罰。</a:t>
            </a:r>
            <a:endParaRPr lang="en-US" altLang="zh-TW" sz="5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64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3214800" y="0"/>
            <a:ext cx="5770800" cy="61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2000" b="1" strike="noStrike" cap="small" spc="-1">
                <a:solidFill>
                  <a:srgbClr val="2980B9"/>
                </a:solidFill>
                <a:latin typeface="微軟正黑體"/>
                <a:ea typeface="微軟正黑體"/>
              </a:rPr>
              <a:t>資料來源：教育部</a:t>
            </a:r>
            <a:r>
              <a:rPr lang="fr-FR" sz="2000" b="1" u="sng" strike="noStrike" cap="small" spc="-1">
                <a:solidFill>
                  <a:srgbClr val="0000FF"/>
                </a:solidFill>
                <a:uFillTx/>
                <a:latin typeface="微軟正黑體"/>
                <a:ea typeface="微軟正黑體"/>
                <a:hlinkClick r:id="rId2"/>
              </a:rPr>
              <a:t>說明</a:t>
            </a:r>
            <a:endParaRPr lang="fr-FR" sz="2000" b="0" strike="noStrike" spc="-1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fr-FR" sz="3200" b="0" strike="noStrike" spc="-1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72" name="TextShape 3"/>
          <p:cNvSpPr txBox="1"/>
          <p:nvPr/>
        </p:nvSpPr>
        <p:spPr>
          <a:xfrm>
            <a:off x="7020000" y="628668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C3C87818-CA40-41B0-95D3-A07166C824A0}" type="slidenum">
              <a:rPr lang="en-US" sz="1800" b="0" strike="noStrike" spc="-1">
                <a:solidFill>
                  <a:srgbClr val="95A5A6"/>
                </a:solidFill>
                <a:latin typeface="Calibri"/>
              </a:rPr>
              <a:t>3</a:t>
            </a:fld>
            <a:endParaRPr lang="en-US" sz="1800" b="0" strike="noStrike" spc="-1">
              <a:latin typeface="Times New Roman"/>
            </a:endParaRPr>
          </a:p>
        </p:txBody>
      </p:sp>
      <p:pic>
        <p:nvPicPr>
          <p:cNvPr id="273" name="Picture 2"/>
          <p:cNvPicPr/>
          <p:nvPr/>
        </p:nvPicPr>
        <p:blipFill>
          <a:blip r:embed="rId3"/>
          <a:srcRect l="7618" t="10418" r="9766" b="7293"/>
          <a:stretch/>
        </p:blipFill>
        <p:spPr>
          <a:xfrm>
            <a:off x="214200" y="928800"/>
            <a:ext cx="9286560" cy="52030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93421388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3214800" y="0"/>
            <a:ext cx="5770800" cy="61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2000" b="1" strike="noStrike" cap="small" spc="-1">
                <a:solidFill>
                  <a:srgbClr val="2980B9"/>
                </a:solidFill>
                <a:latin typeface="微軟正黑體"/>
                <a:ea typeface="微軟正黑體"/>
              </a:rPr>
              <a:t>資料來源：教育部</a:t>
            </a:r>
            <a:r>
              <a:rPr lang="fr-FR" sz="2000" b="1" u="sng" strike="noStrike" cap="small" spc="-1">
                <a:solidFill>
                  <a:srgbClr val="0000FF"/>
                </a:solidFill>
                <a:uFillTx/>
                <a:latin typeface="微軟正黑體"/>
                <a:ea typeface="微軟正黑體"/>
                <a:hlinkClick r:id="rId2"/>
              </a:rPr>
              <a:t>說明</a:t>
            </a:r>
            <a:endParaRPr lang="fr-FR" sz="2000" b="0" strike="noStrike" spc="-1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fr-FR" sz="3200" b="0" strike="noStrike" spc="-1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76" name="TextShape 3"/>
          <p:cNvSpPr txBox="1"/>
          <p:nvPr/>
        </p:nvSpPr>
        <p:spPr>
          <a:xfrm>
            <a:off x="7020000" y="628668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66C8B4E-62A2-4315-90E2-255C38A64DD4}" type="slidenum">
              <a:rPr lang="en-US" sz="1800" b="0" strike="noStrike" spc="-1">
                <a:solidFill>
                  <a:srgbClr val="95A5A6"/>
                </a:solidFill>
                <a:latin typeface="Calibri"/>
              </a:rPr>
              <a:t>4</a:t>
            </a:fld>
            <a:endParaRPr lang="en-US" sz="1800" b="0" strike="noStrike" spc="-1">
              <a:latin typeface="Times New Roman"/>
            </a:endParaRPr>
          </a:p>
        </p:txBody>
      </p:sp>
      <p:pic>
        <p:nvPicPr>
          <p:cNvPr id="277" name="Picture 2"/>
          <p:cNvPicPr/>
          <p:nvPr/>
        </p:nvPicPr>
        <p:blipFill>
          <a:blip r:embed="rId3"/>
          <a:srcRect l="7618" t="10418" r="10352" b="9375"/>
          <a:stretch/>
        </p:blipFill>
        <p:spPr>
          <a:xfrm>
            <a:off x="311760" y="1214280"/>
            <a:ext cx="8831880" cy="485748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54487543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3214800" y="0"/>
            <a:ext cx="5770800" cy="617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2000" b="1" strike="noStrike" cap="small" spc="-1">
                <a:solidFill>
                  <a:srgbClr val="2980B9"/>
                </a:solidFill>
                <a:latin typeface="微軟正黑體"/>
                <a:ea typeface="微軟正黑體"/>
              </a:rPr>
              <a:t>資料來源：教育部</a:t>
            </a:r>
            <a:r>
              <a:rPr lang="fr-FR" sz="2000" b="1" u="sng" strike="noStrike" cap="small" spc="-1">
                <a:solidFill>
                  <a:srgbClr val="0000FF"/>
                </a:solidFill>
                <a:uFillTx/>
                <a:latin typeface="微軟正黑體"/>
                <a:ea typeface="微軟正黑體"/>
                <a:hlinkClick r:id="rId2"/>
              </a:rPr>
              <a:t>說明</a:t>
            </a:r>
            <a:endParaRPr lang="fr-FR" sz="2000" b="0" strike="noStrike" spc="-1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fr-FR" sz="3200" b="0" strike="noStrike" spc="-1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7020000" y="6286680"/>
            <a:ext cx="190476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546A3907-8B06-411B-8FDB-320AB421E4CC}" type="slidenum">
              <a:rPr lang="en-US" sz="1800" b="0" strike="noStrike" spc="-1">
                <a:solidFill>
                  <a:srgbClr val="95A5A6"/>
                </a:solidFill>
                <a:latin typeface="Calibri"/>
              </a:rPr>
              <a:t>5</a:t>
            </a:fld>
            <a:endParaRPr lang="en-US" sz="1800" b="0" strike="noStrike" spc="-1">
              <a:latin typeface="Times New Roman"/>
            </a:endParaRPr>
          </a:p>
        </p:txBody>
      </p:sp>
      <p:pic>
        <p:nvPicPr>
          <p:cNvPr id="281" name="Picture 2"/>
          <p:cNvPicPr/>
          <p:nvPr/>
        </p:nvPicPr>
        <p:blipFill>
          <a:blip r:embed="rId3"/>
          <a:srcRect l="19925" t="21879" r="22073" b="5207"/>
          <a:stretch/>
        </p:blipFill>
        <p:spPr>
          <a:xfrm>
            <a:off x="500040" y="714240"/>
            <a:ext cx="8357760" cy="59094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277768822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211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496494" cy="562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main_img" descr="00102219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96044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main_img" descr="http://www.books.com.tw/exep/lib/image.php?image=http://addons.books.com.tw/G/1/0010162681.jpg&amp;width=200&amp;height=280&amp;quality=8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769040" cy="527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main_img" descr="http://www.books.com.tw/exep/lib/image.php?image=http://addons.books.com.tw/G/001/2/0010308812.jpg&amp;width=200&amp;height=280&amp;quality=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0939"/>
            <a:ext cx="3744416" cy="52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8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55" y="1251584"/>
            <a:ext cx="2127563" cy="21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main_img" descr="http://www.books.com.tw/exep/lib/image.php?image=http://addons.books.com.tw/G/6/0010156176.jpg&amp;width=200&amp;height=280&amp;quality=8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50" y="1251584"/>
            <a:ext cx="1534024" cy="21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43691"/>
            <a:ext cx="1996065" cy="21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22" y="1251584"/>
            <a:ext cx="2087978" cy="21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9" y="3645024"/>
            <a:ext cx="3598585" cy="204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57137"/>
            <a:ext cx="3602420" cy="203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548680"/>
            <a:ext cx="6612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好像性平教育就是看影片寫學習單</a:t>
            </a:r>
            <a:r>
              <a:rPr lang="en-US" altLang="zh-TW" sz="48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8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13364" y="2492896"/>
            <a:ext cx="6612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真的嗎</a:t>
            </a:r>
            <a:r>
              <a:rPr lang="en-US" altLang="zh-TW" sz="8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8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4382218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今天講講真正會發生的事</a:t>
            </a:r>
            <a:r>
              <a:rPr lang="en-US" altLang="zh-TW" sz="5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54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23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茅草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199</TotalTime>
  <Words>530</Words>
  <Application>Microsoft Office PowerPoint</Application>
  <PresentationFormat>如螢幕大小 (4:3)</PresentationFormat>
  <Paragraphs>110</Paragraphs>
  <Slides>22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茅草</vt:lpstr>
      <vt:lpstr>性平教育宣導</vt:lpstr>
      <vt:lpstr>性平宣導每學期都在上，老師都在講!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16</cp:revision>
  <dcterms:created xsi:type="dcterms:W3CDTF">2021-03-24T12:38:07Z</dcterms:created>
  <dcterms:modified xsi:type="dcterms:W3CDTF">2021-03-25T01:17:06Z</dcterms:modified>
</cp:coreProperties>
</file>