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92" r:id="rId4"/>
    <p:sldId id="300" r:id="rId5"/>
    <p:sldId id="299" r:id="rId6"/>
    <p:sldId id="297" r:id="rId7"/>
    <p:sldId id="298" r:id="rId8"/>
    <p:sldId id="295" r:id="rId9"/>
    <p:sldId id="296" r:id="rId10"/>
    <p:sldId id="294" r:id="rId11"/>
    <p:sldId id="293" r:id="rId12"/>
    <p:sldId id="281" r:id="rId13"/>
    <p:sldId id="288" r:id="rId14"/>
    <p:sldId id="286" r:id="rId15"/>
    <p:sldId id="285" r:id="rId16"/>
    <p:sldId id="284" r:id="rId17"/>
    <p:sldId id="301" r:id="rId18"/>
    <p:sldId id="27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10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78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23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04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69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6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02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13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00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01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87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86751"/>
            <a:ext cx="7886700" cy="1008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837329"/>
            <a:ext cx="7886700" cy="333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5E15-F9A6-4198-88CF-97DF0A2C7EE9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17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1UV9JZpO8I" TargetMode="External"/><Relationship Id="rId2" Type="http://schemas.openxmlformats.org/officeDocument/2006/relationships/hyperlink" Target="https://www.youtube.com/watch?v=dMaoAWGuF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8WCt49q74" TargetMode="External"/><Relationship Id="rId2" Type="http://schemas.openxmlformats.org/officeDocument/2006/relationships/hyperlink" Target="http://www.safe.org.tw/key_report/downloads_detail/media/16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t_krkr88lo" TargetMode="External"/><Relationship Id="rId2" Type="http://schemas.openxmlformats.org/officeDocument/2006/relationships/hyperlink" Target="https://www.youtube.com/watch?v=trNiYVNXBC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werUser\Desktop\LOGO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35" y="5694892"/>
            <a:ext cx="236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3416" y="2359261"/>
            <a:ext cx="7886700" cy="3339633"/>
          </a:xfrm>
        </p:spPr>
        <p:txBody>
          <a:bodyPr/>
          <a:lstStyle/>
          <a:p>
            <a:pPr marL="0" lvl="0" indent="0" algn="ctr">
              <a:buNone/>
            </a:pPr>
            <a:r>
              <a:rPr lang="zh-TW" altLang="zh-TW" sz="4400" dirty="0" smtClean="0">
                <a:latin typeface="華康標楷W5注音字" pitchFamily="66" charset="-120"/>
                <a:ea typeface="華康標楷W5注音字" pitchFamily="66" charset="-120"/>
              </a:rPr>
              <a:t>就是</a:t>
            </a: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小朋友</a:t>
            </a:r>
            <a:r>
              <a:rPr lang="zh-TW" altLang="zh-TW" sz="4400" dirty="0" smtClean="0">
                <a:latin typeface="華康標楷W5注音字" pitchFamily="66" charset="-120"/>
                <a:ea typeface="華康標楷W5注音字" pitchFamily="66" charset="-120"/>
              </a:rPr>
              <a:t>的</a:t>
            </a:r>
            <a:endParaRPr lang="en-US" altLang="zh-TW" sz="44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lvl="0" indent="0" algn="ctr">
              <a:buNone/>
            </a:pP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半個手臂寬度</a:t>
            </a:r>
            <a:endParaRPr lang="en-US" altLang="zh-TW" sz="44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lvl="0" indent="0" algn="ctr">
              <a:buNone/>
            </a:pP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（</a:t>
            </a:r>
            <a:r>
              <a:rPr lang="en-US" altLang="zh-TW" sz="4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15~25</a:t>
            </a: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公分）</a:t>
            </a:r>
            <a:endParaRPr lang="en-US" altLang="zh-TW" sz="44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69852" y="2843364"/>
            <a:ext cx="4012223" cy="29714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dirty="0" smtClean="0">
                <a:latin typeface="華康標楷W5注音字" pitchFamily="66" charset="-120"/>
                <a:ea typeface="華康標楷W5注音字" pitchFamily="66" charset="-120"/>
              </a:rPr>
              <a:t>要</a:t>
            </a: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從</a:t>
            </a: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</a:rPr>
              <a:t>後</a:t>
            </a: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照鏡</a:t>
            </a:r>
            <a:endParaRPr lang="en-US" altLang="zh-TW" sz="36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lvl="0" indent="0">
              <a:buNone/>
            </a:pP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確認</a:t>
            </a: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</a:rPr>
              <a:t>後方沒有來</a:t>
            </a: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車才能</a:t>
            </a: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</a:rPr>
              <a:t>讓你下車。</a:t>
            </a:r>
          </a:p>
          <a:p>
            <a:endParaRPr lang="zh-TW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0"/>
          <a:stretch/>
        </p:blipFill>
        <p:spPr>
          <a:xfrm>
            <a:off x="471296" y="2593890"/>
            <a:ext cx="4261571" cy="2860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3825" y="2219498"/>
            <a:ext cx="8166764" cy="3735028"/>
          </a:xfrm>
          <a:prstGeom prst="roundRect">
            <a:avLst>
              <a:gd name="adj" fmla="val 451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1270000" contourW="19050">
            <a:bevelT w="101600" prst="convex"/>
            <a:bevelB w="0" h="508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9955" y="2961981"/>
            <a:ext cx="8091401" cy="2432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4000" dirty="0">
                <a:latin typeface="華康標楷W5注音" pitchFamily="66" charset="-120"/>
                <a:ea typeface="華康標楷W5注音" pitchFamily="66" charset="-120"/>
              </a:rPr>
              <a:t>當汽車在行進中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，</a:t>
            </a:r>
            <a:endParaRPr lang="en-US" altLang="zh-TW" sz="4000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你</a:t>
            </a:r>
            <a:r>
              <a:rPr lang="zh-TW" altLang="zh-TW" sz="4000" dirty="0">
                <a:latin typeface="華康標楷W5注音" pitchFamily="66" charset="-120"/>
                <a:ea typeface="華康標楷W5注音" pitchFamily="66" charset="-120"/>
              </a:rPr>
              <a:t>是一個好寶寶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，</a:t>
            </a:r>
            <a:endParaRPr lang="en-US" altLang="zh-TW" sz="4000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你</a:t>
            </a:r>
            <a:r>
              <a:rPr lang="zh-TW" altLang="zh-TW" sz="4000" dirty="0">
                <a:latin typeface="華康標楷W5注音" pitchFamily="66" charset="-120"/>
                <a:ea typeface="華康標楷W5注音" pitchFamily="66" charset="-120"/>
              </a:rPr>
              <a:t>會將頭手伸出窗外嗎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？</a:t>
            </a:r>
            <a:endParaRPr lang="zh-TW" altLang="en-US" sz="4000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81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1654" y="1673547"/>
            <a:ext cx="7886700" cy="1210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latin typeface="華康標楷W5注音" pitchFamily="66" charset="-120"/>
                <a:ea typeface="華康標楷W5注音" pitchFamily="66" charset="-120"/>
                <a:hlinkClick r:id="rId2"/>
              </a:rPr>
              <a:t>安全帶很重要</a:t>
            </a:r>
            <a:endParaRPr lang="zh-TW" altLang="en-US" sz="4400" dirty="0"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5386" y="6106283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影片來源</a:t>
            </a:r>
            <a:r>
              <a:rPr lang="en-US" altLang="zh-TW" dirty="0"/>
              <a:t>:</a:t>
            </a:r>
            <a:r>
              <a:rPr lang="zh-TW" altLang="en-US" dirty="0" smtClean="0"/>
              <a:t>交通安全入口網</a:t>
            </a:r>
            <a:endParaRPr lang="zh-TW" altLang="en-US" dirty="0"/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12" y="2363786"/>
            <a:ext cx="5305424" cy="37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7086" y="1740050"/>
            <a:ext cx="7886700" cy="1718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</a:rPr>
              <a:t>把頭手伸出車外</a:t>
            </a:r>
            <a:endParaRPr lang="en-US" altLang="zh-TW" sz="3600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</a:rPr>
              <a:t>會有</a:t>
            </a:r>
            <a:r>
              <a:rPr lang="zh-TW" altLang="en-US" sz="3600" dirty="0">
                <a:latin typeface="華康標楷W5注音" pitchFamily="66" charset="-120"/>
                <a:ea typeface="華康標楷W5注音" pitchFamily="66" charset="-120"/>
              </a:rPr>
              <a:t>什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</a:rPr>
              <a:t>麼危險呢？</a:t>
            </a:r>
            <a:endParaRPr lang="zh-TW" altLang="en-US" sz="3600" dirty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34" y="3068960"/>
            <a:ext cx="3965604" cy="3167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1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3825" y="2219498"/>
            <a:ext cx="8166764" cy="3735028"/>
          </a:xfrm>
          <a:prstGeom prst="roundRect">
            <a:avLst>
              <a:gd name="adj" fmla="val 451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1270000" contourW="19050">
            <a:bevelT w="101600" prst="convex"/>
            <a:bevelB w="0" h="508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837330"/>
            <a:ext cx="7886700" cy="17429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各位小朋友</a:t>
            </a:r>
            <a:endParaRPr lang="en-US" altLang="zh-TW" sz="4000" dirty="0" smtClean="0">
              <a:solidFill>
                <a:srgbClr val="FF0000"/>
              </a:solidFill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從以上影片</a:t>
            </a:r>
            <a:endParaRPr lang="en-US" altLang="zh-TW" sz="4000" dirty="0" smtClean="0">
              <a:solidFill>
                <a:srgbClr val="FF0000"/>
              </a:solidFill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你學到了什麼？</a:t>
            </a:r>
            <a:endParaRPr lang="zh-TW" altLang="en-US" sz="4000" dirty="0">
              <a:solidFill>
                <a:srgbClr val="FF0000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74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0651" y="1509018"/>
            <a:ext cx="7886700" cy="3339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>
                <a:latin typeface="華康標楷W5注音" pitchFamily="66" charset="-120"/>
                <a:ea typeface="華康標楷W5注音" pitchFamily="66" charset="-120"/>
                <a:hlinkClick r:id="rId2"/>
              </a:rPr>
              <a:t>以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hlinkClick r:id="rId2"/>
              </a:rPr>
              <a:t>下我們就來看看</a:t>
            </a:r>
            <a:endParaRPr lang="en-US" altLang="zh-TW" sz="3600" dirty="0" smtClean="0">
              <a:latin typeface="華康標楷W5注音" pitchFamily="66" charset="-120"/>
              <a:ea typeface="華康標楷W5注音" pitchFamily="66" charset="-120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hlinkClick r:id="rId2"/>
              </a:rPr>
              <a:t>小孩</a:t>
            </a:r>
            <a:r>
              <a:rPr lang="zh-TW" altLang="en-US" sz="3600" dirty="0" smtClean="0">
                <a:latin typeface="華康標楷W5破音一" pitchFamily="66" charset="-120"/>
                <a:ea typeface="華康標楷W5破音一" pitchFamily="66" charset="-120"/>
                <a:hlinkClick r:id="rId2"/>
              </a:rPr>
              <a:t>不</a:t>
            </a: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  <a:hlinkClick r:id="rId2"/>
              </a:rPr>
              <a:t>可坐前座</a:t>
            </a:r>
            <a:endParaRPr lang="zh-TW" altLang="en-US" sz="3600" dirty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08" y="2727954"/>
            <a:ext cx="5391150" cy="3467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5385" y="6185209"/>
            <a:ext cx="3709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影片來源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靖娟兒童安全文教基金會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69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0" y="1739151"/>
            <a:ext cx="7886700" cy="1008529"/>
          </a:xfrm>
        </p:spPr>
        <p:txBody>
          <a:bodyPr>
            <a:normAutofit/>
          </a:bodyPr>
          <a:lstStyle/>
          <a:p>
            <a:pPr marL="0" indent="0" algn="ctr"/>
            <a:r>
              <a:rPr lang="zh-TW" altLang="en-US" dirty="0">
                <a:solidFill>
                  <a:srgbClr val="0070C0"/>
                </a:solidFill>
                <a:latin typeface="華康標楷W5注音" pitchFamily="66" charset="-120"/>
                <a:ea typeface="華康標楷W5注音" pitchFamily="66" charset="-120"/>
              </a:rPr>
              <a:t>安全帶很重要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4692" r="13320"/>
          <a:stretch/>
        </p:blipFill>
        <p:spPr>
          <a:xfrm>
            <a:off x="2367015" y="2766679"/>
            <a:ext cx="4409970" cy="3443333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89911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9966" y="2845642"/>
            <a:ext cx="7886700" cy="3339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7030A0"/>
                </a:solidFill>
                <a:latin typeface="華康標楷W5注音" pitchFamily="66" charset="-120"/>
                <a:ea typeface="華康標楷W5注音" pitchFamily="66" charset="-120"/>
              </a:rPr>
              <a:t>希望大家都能夠</a:t>
            </a:r>
            <a:endParaRPr lang="en-US" altLang="zh-TW" sz="4400" dirty="0" smtClean="0">
              <a:solidFill>
                <a:srgbClr val="7030A0"/>
              </a:solidFill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7030A0"/>
                </a:solidFill>
                <a:latin typeface="華康標楷W5注音" pitchFamily="66" charset="-120"/>
                <a:ea typeface="華康標楷W5注音" pitchFamily="66" charset="-120"/>
              </a:rPr>
              <a:t>快快樂樂的出門</a:t>
            </a:r>
            <a:endParaRPr lang="en-US" altLang="zh-TW" sz="4400" dirty="0" smtClean="0">
              <a:solidFill>
                <a:srgbClr val="7030A0"/>
              </a:solidFill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7030A0"/>
                </a:solidFill>
                <a:latin typeface="華康標楷W5注音" pitchFamily="66" charset="-120"/>
                <a:ea typeface="華康標楷W5注音" pitchFamily="66" charset="-120"/>
              </a:rPr>
              <a:t>平平安安的回家喔</a:t>
            </a:r>
            <a:r>
              <a:rPr lang="en-US" altLang="zh-TW" sz="4400" dirty="0" smtClean="0">
                <a:solidFill>
                  <a:srgbClr val="7030A0"/>
                </a:solidFill>
                <a:latin typeface="華康標楷W5注音" pitchFamily="66" charset="-120"/>
                <a:ea typeface="華康標楷W5注音" pitchFamily="66" charset="-120"/>
              </a:rPr>
              <a:t>!</a:t>
            </a:r>
            <a:endParaRPr lang="zh-TW" altLang="en-US" sz="4400" dirty="0">
              <a:solidFill>
                <a:srgbClr val="7030A0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19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3825" y="2219497"/>
            <a:ext cx="8166764" cy="4056611"/>
          </a:xfrm>
          <a:prstGeom prst="roundRect">
            <a:avLst>
              <a:gd name="adj" fmla="val 451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1270000" contourW="19050">
            <a:bevelT w="101600" prst="convex"/>
            <a:bevelB w="0" h="508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0390" y="2666880"/>
            <a:ext cx="7886700" cy="30896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000" dirty="0" smtClean="0">
                <a:latin typeface="華康標楷W5注音" pitchFamily="66" charset="-120"/>
                <a:ea typeface="華康標楷W5注音" pitchFamily="66" charset="-120"/>
              </a:rPr>
              <a:t>上學時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，</a:t>
            </a:r>
            <a:endParaRPr lang="en-US" altLang="zh-TW" sz="4000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latin typeface="華康標楷W5注音" pitchFamily="66" charset="-120"/>
                <a:ea typeface="華康標楷W5注音" pitchFamily="66" charset="-120"/>
              </a:rPr>
              <a:t>爸媽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開車</a:t>
            </a:r>
            <a:r>
              <a:rPr lang="zh-TW" altLang="en-US" sz="4000" dirty="0" smtClean="0">
                <a:latin typeface="華康標楷W5注音" pitchFamily="66" charset="-120"/>
                <a:ea typeface="華康標楷W5注音" pitchFamily="66" charset="-120"/>
              </a:rPr>
              <a:t>載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你</a:t>
            </a:r>
            <a:r>
              <a:rPr lang="zh-TW" altLang="zh-TW" sz="4000" dirty="0">
                <a:latin typeface="華康標楷W5注音" pitchFamily="66" charset="-120"/>
                <a:ea typeface="華康標楷W5注音" pitchFamily="66" charset="-120"/>
              </a:rPr>
              <a:t>到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學校，</a:t>
            </a:r>
            <a:endParaRPr lang="en-US" altLang="zh-TW" sz="4000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你</a:t>
            </a:r>
            <a:r>
              <a:rPr lang="zh-TW" altLang="zh-TW" sz="4000" dirty="0">
                <a:latin typeface="華康標楷W5注音" pitchFamily="66" charset="-120"/>
                <a:ea typeface="華康標楷W5注音" pitchFamily="66" charset="-120"/>
              </a:rPr>
              <a:t>是一個好寶寶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，</a:t>
            </a:r>
            <a:endParaRPr lang="en-US" altLang="zh-TW" sz="4000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上</a:t>
            </a:r>
            <a:r>
              <a:rPr lang="zh-TW" altLang="zh-TW" sz="4000" dirty="0">
                <a:latin typeface="華康標楷W5注音" pitchFamily="66" charset="-120"/>
                <a:ea typeface="華康標楷W5注音" pitchFamily="66" charset="-120"/>
              </a:rPr>
              <a:t>、下汽車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前</a:t>
            </a:r>
            <a:endParaRPr lang="en-US" altLang="zh-TW" sz="4000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marL="0" indent="0" algn="ctr">
              <a:buNone/>
            </a:pP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需要</a:t>
            </a:r>
            <a:r>
              <a:rPr lang="zh-TW" altLang="zh-TW" sz="4000" dirty="0">
                <a:latin typeface="華康標楷W5注音" pitchFamily="66" charset="-120"/>
                <a:ea typeface="華康標楷W5注音" pitchFamily="66" charset="-120"/>
              </a:rPr>
              <a:t>怎麼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做</a:t>
            </a:r>
            <a:r>
              <a:rPr lang="zh-TW" altLang="en-US" sz="4000" dirty="0" smtClean="0">
                <a:latin typeface="華康標楷W5注音" pitchFamily="66" charset="-120"/>
                <a:ea typeface="華康標楷W5注音" pitchFamily="66" charset="-120"/>
              </a:rPr>
              <a:t>呢</a:t>
            </a:r>
            <a:r>
              <a:rPr lang="zh-TW" altLang="zh-TW" sz="4000" dirty="0" smtClean="0">
                <a:latin typeface="華康標楷W5注音" pitchFamily="66" charset="-120"/>
                <a:ea typeface="華康標楷W5注音" pitchFamily="66" charset="-120"/>
              </a:rPr>
              <a:t>？</a:t>
            </a:r>
            <a:endParaRPr lang="zh-TW" altLang="en-US" sz="4000" dirty="0"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87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2082857" y="1642115"/>
            <a:ext cx="5386994" cy="90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dirty="0" smtClean="0">
                <a:latin typeface="華康標楷W5注音" pitchFamily="66" charset="-120"/>
                <a:ea typeface="華康標楷W5注音" pitchFamily="66" charset="-120"/>
              </a:rPr>
              <a:t>上下車由行人側</a:t>
            </a:r>
            <a:endParaRPr lang="en-US" altLang="zh-TW" sz="3600" dirty="0" smtClean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1026" name="Picture 2" descr="\\Donkey\A01-檔案區\01-北峰國小\北峰-交通安全\北峰國小-桌遊教具\輔助教具\立體拼圖\低年級-二年級安全小乘客輔助教具設計立體拼圖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/>
          <a:stretch/>
        </p:blipFill>
        <p:spPr bwMode="auto">
          <a:xfrm>
            <a:off x="2464027" y="2337956"/>
            <a:ext cx="4174377" cy="39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9567" y="1449433"/>
            <a:ext cx="7886700" cy="1865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dirty="0" smtClean="0">
                <a:latin typeface="華康標楷W5注音字" pitchFamily="66" charset="-120"/>
                <a:ea typeface="華康標楷W5注音字" pitchFamily="66" charset="-120"/>
              </a:rPr>
              <a:t>請問大家，</a:t>
            </a:r>
            <a:endParaRPr lang="en-US" altLang="zh-TW" sz="32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 algn="ctr">
              <a:buNone/>
            </a:pPr>
            <a:r>
              <a:rPr lang="zh-TW" altLang="en-US" sz="3200" dirty="0" smtClean="0">
                <a:latin typeface="華康標楷W5注音字" pitchFamily="66" charset="-120"/>
                <a:ea typeface="華康標楷W5注音字" pitchFamily="66" charset="-120"/>
              </a:rPr>
              <a:t>下車開門要注意什麼？</a:t>
            </a:r>
            <a:endParaRPr lang="en-US" altLang="zh-TW" sz="32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 algn="ctr">
              <a:buNone/>
            </a:pPr>
            <a:r>
              <a:rPr lang="zh-TW" altLang="en-US" sz="3200" dirty="0" smtClean="0">
                <a:latin typeface="華康標楷W5注音字" pitchFamily="66" charset="-120"/>
                <a:ea typeface="華康標楷W5注音字" pitchFamily="66" charset="-120"/>
                <a:hlinkClick r:id="rId2"/>
              </a:rPr>
              <a:t>開車門宣導影</a:t>
            </a:r>
            <a:r>
              <a:rPr lang="zh-TW" altLang="en-US" sz="3200" dirty="0">
                <a:latin typeface="華康標楷W5注音字" pitchFamily="66" charset="-120"/>
                <a:ea typeface="華康標楷W5注音字" pitchFamily="66" charset="-120"/>
                <a:hlinkClick r:id="rId2"/>
              </a:rPr>
              <a:t>片</a:t>
            </a:r>
            <a:endParaRPr lang="zh-TW" altLang="en-US" sz="3200" dirty="0">
              <a:latin typeface="華康標楷W5注音字" pitchFamily="66" charset="-120"/>
              <a:ea typeface="華康標楷W5注音字" pitchFamily="66" charset="-120"/>
            </a:endParaRPr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82" y="3314698"/>
            <a:ext cx="4639721" cy="311247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1692" y="6429327"/>
            <a:ext cx="7077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影片來源：桃園縣</a:t>
            </a:r>
            <a:r>
              <a:rPr lang="zh-TW" altLang="en-US" sz="1200" dirty="0"/>
              <a:t>政府</a:t>
            </a:r>
            <a:r>
              <a:rPr lang="zh-TW" altLang="en-US" sz="1200" dirty="0" smtClean="0"/>
              <a:t>警察局</a:t>
            </a:r>
            <a:r>
              <a:rPr lang="en-US" altLang="zh-TW" sz="1200" dirty="0" smtClean="0"/>
              <a:t>100</a:t>
            </a:r>
            <a:r>
              <a:rPr lang="zh-TW" altLang="en-US" sz="1200" dirty="0"/>
              <a:t>年交通事故案例宣導光碟</a:t>
            </a:r>
          </a:p>
        </p:txBody>
      </p:sp>
    </p:spTree>
    <p:extLst>
      <p:ext uri="{BB962C8B-B14F-4D97-AF65-F5344CB8AC3E}">
        <p14:creationId xmlns:p14="http://schemas.microsoft.com/office/powerpoint/2010/main" val="41421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1742" y="2749408"/>
            <a:ext cx="7886700" cy="153996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</a:rPr>
              <a:t>注意上、下車開啟</a:t>
            </a: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車門</a:t>
            </a:r>
            <a:endParaRPr lang="en-US" altLang="zh-TW" sz="36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lvl="0" indent="0" algn="ctr">
              <a:buNone/>
            </a:pP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也</a:t>
            </a: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</a:rPr>
              <a:t>要遵守二段式開車門</a:t>
            </a: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法</a:t>
            </a:r>
            <a:endParaRPr lang="zh-TW" altLang="en-US" sz="3600" dirty="0">
              <a:latin typeface="華康標楷W5注音字" pitchFamily="66" charset="-120"/>
              <a:ea typeface="華康標楷W5注音字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15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00387" y="3461704"/>
            <a:ext cx="3903333" cy="2215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200" dirty="0" smtClean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先</a:t>
            </a:r>
            <a:r>
              <a:rPr lang="zh-TW" altLang="zh-TW" sz="3200" dirty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開一小</a:t>
            </a:r>
            <a:r>
              <a:rPr lang="zh-TW" altLang="zh-TW" sz="3200" dirty="0" smtClean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縫，讓後面的車看到有人要開門了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。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華康標楷W5注音字" pitchFamily="66" charset="-120"/>
              <a:ea typeface="華康標楷W5注音字" pitchFamily="66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8" y="3036339"/>
            <a:ext cx="3392054" cy="2523688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pic>
      <p:grpSp>
        <p:nvGrpSpPr>
          <p:cNvPr id="4" name="群組 3"/>
          <p:cNvGrpSpPr/>
          <p:nvPr/>
        </p:nvGrpSpPr>
        <p:grpSpPr>
          <a:xfrm>
            <a:off x="844454" y="2309845"/>
            <a:ext cx="4560127" cy="761076"/>
            <a:chOff x="872981" y="2147979"/>
            <a:chExt cx="4560127" cy="761076"/>
          </a:xfrm>
        </p:grpSpPr>
        <p:grpSp>
          <p:nvGrpSpPr>
            <p:cNvPr id="5" name="组合 59"/>
            <p:cNvGrpSpPr/>
            <p:nvPr/>
          </p:nvGrpSpPr>
          <p:grpSpPr>
            <a:xfrm rot="5400000">
              <a:off x="2772507" y="248453"/>
              <a:ext cx="761076" cy="4560127"/>
              <a:chOff x="3417854" y="717011"/>
              <a:chExt cx="1599801" cy="5782217"/>
            </a:xfrm>
            <a:effectLst>
              <a:reflection blurRad="6350" stA="44000" endPos="8000" dir="5400000" sy="-100000" algn="bl" rotWithShape="0"/>
            </a:effectLst>
          </p:grpSpPr>
          <p:sp>
            <p:nvSpPr>
              <p:cNvPr id="8" name="圆角矩形 62"/>
              <p:cNvSpPr/>
              <p:nvPr/>
            </p:nvSpPr>
            <p:spPr>
              <a:xfrm>
                <a:off x="3417854" y="943591"/>
                <a:ext cx="1599801" cy="5544616"/>
              </a:xfrm>
              <a:prstGeom prst="roundRect">
                <a:avLst/>
              </a:prstGeom>
              <a:gradFill flip="none" rotWithShape="1">
                <a:gsLst>
                  <a:gs pos="30000">
                    <a:srgbClr val="0C62B9"/>
                  </a:gs>
                  <a:gs pos="0">
                    <a:srgbClr val="0E58B2"/>
                  </a:gs>
                  <a:gs pos="73000">
                    <a:srgbClr val="00B0F0"/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圆角矩形 63"/>
              <p:cNvSpPr/>
              <p:nvPr/>
            </p:nvSpPr>
            <p:spPr>
              <a:xfrm>
                <a:off x="3468223" y="1015599"/>
                <a:ext cx="1476739" cy="5400600"/>
              </a:xfrm>
              <a:prstGeom prst="roundRect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al 65"/>
              <p:cNvSpPr>
                <a:spLocks noChangeArrowheads="1"/>
              </p:cNvSpPr>
              <p:nvPr/>
            </p:nvSpPr>
            <p:spPr bwMode="auto">
              <a:xfrm>
                <a:off x="3612731" y="6320311"/>
                <a:ext cx="1173461" cy="17891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2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1" name="Oval 65"/>
              <p:cNvSpPr>
                <a:spLocks noChangeArrowheads="1"/>
              </p:cNvSpPr>
              <p:nvPr/>
            </p:nvSpPr>
            <p:spPr bwMode="auto">
              <a:xfrm>
                <a:off x="3564118" y="943591"/>
                <a:ext cx="1173461" cy="17891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2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2" name="Oval 65"/>
              <p:cNvSpPr>
                <a:spLocks noChangeArrowheads="1"/>
              </p:cNvSpPr>
              <p:nvPr/>
            </p:nvSpPr>
            <p:spPr bwMode="auto">
              <a:xfrm rot="5400000">
                <a:off x="3883422" y="871766"/>
                <a:ext cx="632078" cy="32256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3" name="圆角矩形 7"/>
              <p:cNvSpPr/>
              <p:nvPr/>
            </p:nvSpPr>
            <p:spPr>
              <a:xfrm>
                <a:off x="3423200" y="943591"/>
                <a:ext cx="829854" cy="1838302"/>
              </a:xfrm>
              <a:custGeom>
                <a:avLst/>
                <a:gdLst>
                  <a:gd name="connsiteX0" fmla="*/ 329625 w 1604204"/>
                  <a:gd name="connsiteY0" fmla="*/ 0 h 1838302"/>
                  <a:gd name="connsiteX1" fmla="*/ 1577751 w 1604204"/>
                  <a:gd name="connsiteY1" fmla="*/ 0 h 1838302"/>
                  <a:gd name="connsiteX2" fmla="*/ 1604204 w 1604204"/>
                  <a:gd name="connsiteY2" fmla="*/ 2667 h 1838302"/>
                  <a:gd name="connsiteX3" fmla="*/ 0 w 1604204"/>
                  <a:gd name="connsiteY3" fmla="*/ 1838302 h 1838302"/>
                  <a:gd name="connsiteX4" fmla="*/ 17584 w 1604204"/>
                  <a:gd name="connsiteY4" fmla="*/ 312041 h 1838302"/>
                  <a:gd name="connsiteX5" fmla="*/ 329625 w 1604204"/>
                  <a:gd name="connsiteY5" fmla="*/ 0 h 1838302"/>
                  <a:gd name="connsiteX0" fmla="*/ 329625 w 1577751"/>
                  <a:gd name="connsiteY0" fmla="*/ 0 h 1838302"/>
                  <a:gd name="connsiteX1" fmla="*/ 1577751 w 1577751"/>
                  <a:gd name="connsiteY1" fmla="*/ 0 h 1838302"/>
                  <a:gd name="connsiteX2" fmla="*/ 971158 w 1577751"/>
                  <a:gd name="connsiteY2" fmla="*/ 2667 h 1838302"/>
                  <a:gd name="connsiteX3" fmla="*/ 0 w 1577751"/>
                  <a:gd name="connsiteY3" fmla="*/ 1838302 h 1838302"/>
                  <a:gd name="connsiteX4" fmla="*/ 17584 w 1577751"/>
                  <a:gd name="connsiteY4" fmla="*/ 312041 h 1838302"/>
                  <a:gd name="connsiteX5" fmla="*/ 329625 w 1577751"/>
                  <a:gd name="connsiteY5" fmla="*/ 0 h 1838302"/>
                  <a:gd name="connsiteX0" fmla="*/ 329625 w 971158"/>
                  <a:gd name="connsiteY0" fmla="*/ 0 h 1838302"/>
                  <a:gd name="connsiteX1" fmla="*/ 962289 w 971158"/>
                  <a:gd name="connsiteY1" fmla="*/ 0 h 1838302"/>
                  <a:gd name="connsiteX2" fmla="*/ 971158 w 971158"/>
                  <a:gd name="connsiteY2" fmla="*/ 2667 h 1838302"/>
                  <a:gd name="connsiteX3" fmla="*/ 0 w 971158"/>
                  <a:gd name="connsiteY3" fmla="*/ 1838302 h 1838302"/>
                  <a:gd name="connsiteX4" fmla="*/ 17584 w 971158"/>
                  <a:gd name="connsiteY4" fmla="*/ 312041 h 1838302"/>
                  <a:gd name="connsiteX5" fmla="*/ 329625 w 971158"/>
                  <a:gd name="connsiteY5" fmla="*/ 0 h 183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158" h="1838302">
                    <a:moveTo>
                      <a:pt x="329625" y="0"/>
                    </a:moveTo>
                    <a:lnTo>
                      <a:pt x="962289" y="0"/>
                    </a:lnTo>
                    <a:lnTo>
                      <a:pt x="971158" y="2667"/>
                    </a:lnTo>
                    <a:lnTo>
                      <a:pt x="0" y="1838302"/>
                    </a:lnTo>
                    <a:cubicBezTo>
                      <a:pt x="0" y="1534702"/>
                      <a:pt x="17584" y="615641"/>
                      <a:pt x="17584" y="312041"/>
                    </a:cubicBezTo>
                    <a:cubicBezTo>
                      <a:pt x="17584" y="139706"/>
                      <a:pt x="157290" y="0"/>
                      <a:pt x="32962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66000"/>
                    </a:sysClr>
                  </a:gs>
                  <a:gs pos="100000">
                    <a:srgbClr val="FFFFFF">
                      <a:shade val="100000"/>
                      <a:satMod val="115000"/>
                      <a:alpha val="9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1124152" y="2261597"/>
              <a:ext cx="3954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sz="2800" dirty="0">
                  <a:solidFill>
                    <a:schemeClr val="bg1"/>
                  </a:solidFill>
                  <a:latin typeface="華康標楷W5注音字" pitchFamily="66" charset="-120"/>
                  <a:ea typeface="華康標楷W5注音字" pitchFamily="66" charset="-120"/>
                </a:rPr>
                <a:t>二段式開車門</a:t>
              </a:r>
              <a:r>
                <a:rPr lang="zh-TW" altLang="zh-TW" sz="2800" dirty="0" smtClean="0">
                  <a:solidFill>
                    <a:schemeClr val="bg1"/>
                  </a:solidFill>
                  <a:latin typeface="華康標楷W5注音字" pitchFamily="66" charset="-120"/>
                  <a:ea typeface="華康標楷W5注音字" pitchFamily="66" charset="-120"/>
                </a:rPr>
                <a:t>法</a:t>
              </a:r>
              <a:endParaRPr lang="en-US" altLang="zh-TW" sz="2800" dirty="0">
                <a:solidFill>
                  <a:schemeClr val="bg1"/>
                </a:solidFill>
                <a:latin typeface="華康標楷W5注音字" pitchFamily="66" charset="-120"/>
                <a:ea typeface="華康標楷W5注音字" pitchFamily="66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299209" y="3436345"/>
            <a:ext cx="1107874" cy="1107874"/>
            <a:chOff x="275300" y="3393876"/>
            <a:chExt cx="1107874" cy="1107874"/>
          </a:xfrm>
        </p:grpSpPr>
        <p:pic>
          <p:nvPicPr>
            <p:cNvPr id="14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00" y="3393876"/>
              <a:ext cx="1107874" cy="1107874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593790" y="3563092"/>
              <a:ext cx="50132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4400" dirty="0">
                  <a:latin typeface="Times New Roman" pitchFamily="18" charset="0"/>
                  <a:ea typeface="華康標楷W5注音字" pitchFamily="66" charset="-120"/>
                  <a:cs typeface="Times New Roman" pitchFamily="18" charset="0"/>
                </a:rPr>
                <a:t>1.</a:t>
              </a:r>
              <a:endParaRPr lang="zh-TW" alt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04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4460" y="3143269"/>
            <a:ext cx="5013764" cy="1339721"/>
          </a:xfrm>
        </p:spPr>
        <p:txBody>
          <a:bodyPr>
            <a:noAutofit/>
          </a:bodyPr>
          <a:lstStyle/>
          <a:p>
            <a:pPr marL="514350" indent="-514350">
              <a:buAutoNum type="arabicPlain" startAt="2"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要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用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離車門比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 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   較遠的那隻手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 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   開車門。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華康標楷W5注音字" pitchFamily="66" charset="-120"/>
                <a:ea typeface="華康標楷W5注音字" pitchFamily="66" charset="-120"/>
              </a:rPr>
              <a:t>（反手開門）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  <a:latin typeface="華康標楷W5注音字" pitchFamily="66" charset="-120"/>
              <a:ea typeface="華康標楷W5注音字" pitchFamily="66" charset="-12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872981" y="2147979"/>
            <a:ext cx="4560127" cy="761076"/>
            <a:chOff x="872981" y="2147979"/>
            <a:chExt cx="4560127" cy="761076"/>
          </a:xfrm>
        </p:grpSpPr>
        <p:grpSp>
          <p:nvGrpSpPr>
            <p:cNvPr id="22" name="组合 59"/>
            <p:cNvGrpSpPr/>
            <p:nvPr/>
          </p:nvGrpSpPr>
          <p:grpSpPr>
            <a:xfrm rot="5400000">
              <a:off x="2772507" y="248453"/>
              <a:ext cx="761076" cy="4560127"/>
              <a:chOff x="3417854" y="717011"/>
              <a:chExt cx="1599801" cy="5782217"/>
            </a:xfrm>
            <a:effectLst>
              <a:reflection blurRad="6350" stA="44000" endPos="8000" dir="5400000" sy="-100000" algn="bl" rotWithShape="0"/>
            </a:effectLst>
          </p:grpSpPr>
          <p:sp>
            <p:nvSpPr>
              <p:cNvPr id="25" name="圆角矩形 62"/>
              <p:cNvSpPr/>
              <p:nvPr/>
            </p:nvSpPr>
            <p:spPr>
              <a:xfrm>
                <a:off x="3417854" y="943591"/>
                <a:ext cx="1599801" cy="5544616"/>
              </a:xfrm>
              <a:prstGeom prst="roundRect">
                <a:avLst/>
              </a:prstGeom>
              <a:gradFill flip="none" rotWithShape="1">
                <a:gsLst>
                  <a:gs pos="30000">
                    <a:srgbClr val="0C62B9"/>
                  </a:gs>
                  <a:gs pos="0">
                    <a:srgbClr val="0E58B2"/>
                  </a:gs>
                  <a:gs pos="73000">
                    <a:srgbClr val="00B0F0"/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圆角矩形 63"/>
              <p:cNvSpPr/>
              <p:nvPr/>
            </p:nvSpPr>
            <p:spPr>
              <a:xfrm>
                <a:off x="3468223" y="1015599"/>
                <a:ext cx="1476739" cy="5400600"/>
              </a:xfrm>
              <a:prstGeom prst="roundRect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Oval 65"/>
              <p:cNvSpPr>
                <a:spLocks noChangeArrowheads="1"/>
              </p:cNvSpPr>
              <p:nvPr/>
            </p:nvSpPr>
            <p:spPr bwMode="auto">
              <a:xfrm>
                <a:off x="3612731" y="6320311"/>
                <a:ext cx="1173461" cy="17891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2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28" name="Oval 65"/>
              <p:cNvSpPr>
                <a:spLocks noChangeArrowheads="1"/>
              </p:cNvSpPr>
              <p:nvPr/>
            </p:nvSpPr>
            <p:spPr bwMode="auto">
              <a:xfrm>
                <a:off x="3564118" y="943591"/>
                <a:ext cx="1173461" cy="17891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2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29" name="Oval 65"/>
              <p:cNvSpPr>
                <a:spLocks noChangeArrowheads="1"/>
              </p:cNvSpPr>
              <p:nvPr/>
            </p:nvSpPr>
            <p:spPr bwMode="auto">
              <a:xfrm rot="5400000">
                <a:off x="3883422" y="871766"/>
                <a:ext cx="632078" cy="32256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30" name="圆角矩形 7"/>
              <p:cNvSpPr/>
              <p:nvPr/>
            </p:nvSpPr>
            <p:spPr>
              <a:xfrm>
                <a:off x="3423200" y="943591"/>
                <a:ext cx="829854" cy="1838302"/>
              </a:xfrm>
              <a:custGeom>
                <a:avLst/>
                <a:gdLst>
                  <a:gd name="connsiteX0" fmla="*/ 329625 w 1604204"/>
                  <a:gd name="connsiteY0" fmla="*/ 0 h 1838302"/>
                  <a:gd name="connsiteX1" fmla="*/ 1577751 w 1604204"/>
                  <a:gd name="connsiteY1" fmla="*/ 0 h 1838302"/>
                  <a:gd name="connsiteX2" fmla="*/ 1604204 w 1604204"/>
                  <a:gd name="connsiteY2" fmla="*/ 2667 h 1838302"/>
                  <a:gd name="connsiteX3" fmla="*/ 0 w 1604204"/>
                  <a:gd name="connsiteY3" fmla="*/ 1838302 h 1838302"/>
                  <a:gd name="connsiteX4" fmla="*/ 17584 w 1604204"/>
                  <a:gd name="connsiteY4" fmla="*/ 312041 h 1838302"/>
                  <a:gd name="connsiteX5" fmla="*/ 329625 w 1604204"/>
                  <a:gd name="connsiteY5" fmla="*/ 0 h 1838302"/>
                  <a:gd name="connsiteX0" fmla="*/ 329625 w 1577751"/>
                  <a:gd name="connsiteY0" fmla="*/ 0 h 1838302"/>
                  <a:gd name="connsiteX1" fmla="*/ 1577751 w 1577751"/>
                  <a:gd name="connsiteY1" fmla="*/ 0 h 1838302"/>
                  <a:gd name="connsiteX2" fmla="*/ 971158 w 1577751"/>
                  <a:gd name="connsiteY2" fmla="*/ 2667 h 1838302"/>
                  <a:gd name="connsiteX3" fmla="*/ 0 w 1577751"/>
                  <a:gd name="connsiteY3" fmla="*/ 1838302 h 1838302"/>
                  <a:gd name="connsiteX4" fmla="*/ 17584 w 1577751"/>
                  <a:gd name="connsiteY4" fmla="*/ 312041 h 1838302"/>
                  <a:gd name="connsiteX5" fmla="*/ 329625 w 1577751"/>
                  <a:gd name="connsiteY5" fmla="*/ 0 h 1838302"/>
                  <a:gd name="connsiteX0" fmla="*/ 329625 w 971158"/>
                  <a:gd name="connsiteY0" fmla="*/ 0 h 1838302"/>
                  <a:gd name="connsiteX1" fmla="*/ 962289 w 971158"/>
                  <a:gd name="connsiteY1" fmla="*/ 0 h 1838302"/>
                  <a:gd name="connsiteX2" fmla="*/ 971158 w 971158"/>
                  <a:gd name="connsiteY2" fmla="*/ 2667 h 1838302"/>
                  <a:gd name="connsiteX3" fmla="*/ 0 w 971158"/>
                  <a:gd name="connsiteY3" fmla="*/ 1838302 h 1838302"/>
                  <a:gd name="connsiteX4" fmla="*/ 17584 w 971158"/>
                  <a:gd name="connsiteY4" fmla="*/ 312041 h 1838302"/>
                  <a:gd name="connsiteX5" fmla="*/ 329625 w 971158"/>
                  <a:gd name="connsiteY5" fmla="*/ 0 h 183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158" h="1838302">
                    <a:moveTo>
                      <a:pt x="329625" y="0"/>
                    </a:moveTo>
                    <a:lnTo>
                      <a:pt x="962289" y="0"/>
                    </a:lnTo>
                    <a:lnTo>
                      <a:pt x="971158" y="2667"/>
                    </a:lnTo>
                    <a:lnTo>
                      <a:pt x="0" y="1838302"/>
                    </a:lnTo>
                    <a:cubicBezTo>
                      <a:pt x="0" y="1534702"/>
                      <a:pt x="17584" y="615641"/>
                      <a:pt x="17584" y="312041"/>
                    </a:cubicBezTo>
                    <a:cubicBezTo>
                      <a:pt x="17584" y="139706"/>
                      <a:pt x="157290" y="0"/>
                      <a:pt x="32962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66000"/>
                    </a:sysClr>
                  </a:gs>
                  <a:gs pos="100000">
                    <a:srgbClr val="FFFFFF">
                      <a:shade val="100000"/>
                      <a:satMod val="115000"/>
                      <a:alpha val="9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文字方塊 30"/>
            <p:cNvSpPr txBox="1"/>
            <p:nvPr/>
          </p:nvSpPr>
          <p:spPr>
            <a:xfrm>
              <a:off x="1124152" y="2261597"/>
              <a:ext cx="3954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sz="2800" dirty="0">
                  <a:solidFill>
                    <a:schemeClr val="bg1"/>
                  </a:solidFill>
                  <a:latin typeface="華康標楷W5注音字" pitchFamily="66" charset="-120"/>
                  <a:ea typeface="華康標楷W5注音字" pitchFamily="66" charset="-120"/>
                </a:rPr>
                <a:t>二段式開車門</a:t>
              </a:r>
              <a:r>
                <a:rPr lang="zh-TW" altLang="zh-TW" sz="2800" dirty="0" smtClean="0">
                  <a:solidFill>
                    <a:schemeClr val="bg1"/>
                  </a:solidFill>
                  <a:latin typeface="華康標楷W5注音字" pitchFamily="66" charset="-120"/>
                  <a:ea typeface="華康標楷W5注音字" pitchFamily="66" charset="-120"/>
                </a:rPr>
                <a:t>法</a:t>
              </a:r>
              <a:endParaRPr lang="en-US" altLang="zh-TW" sz="2800" dirty="0">
                <a:solidFill>
                  <a:schemeClr val="bg1"/>
                </a:solidFill>
                <a:latin typeface="華康標楷W5注音字" pitchFamily="66" charset="-120"/>
                <a:ea typeface="華康標楷W5注音字" pitchFamily="66" charset="-120"/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"/>
          <a:stretch/>
        </p:blipFill>
        <p:spPr>
          <a:xfrm>
            <a:off x="4572000" y="3169227"/>
            <a:ext cx="4235496" cy="2749354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pic>
      <p:grpSp>
        <p:nvGrpSpPr>
          <p:cNvPr id="15" name="群組 14"/>
          <p:cNvGrpSpPr/>
          <p:nvPr/>
        </p:nvGrpSpPr>
        <p:grpSpPr>
          <a:xfrm>
            <a:off x="135307" y="2909056"/>
            <a:ext cx="1107874" cy="1107874"/>
            <a:chOff x="275300" y="3393876"/>
            <a:chExt cx="1107874" cy="1107874"/>
          </a:xfrm>
        </p:grpSpPr>
        <p:pic>
          <p:nvPicPr>
            <p:cNvPr id="16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00" y="3393876"/>
              <a:ext cx="1107874" cy="1107874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93790" y="3563092"/>
              <a:ext cx="50132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4400" dirty="0" smtClean="0">
                  <a:latin typeface="Times New Roman" pitchFamily="18" charset="0"/>
                  <a:ea typeface="華康標楷W5注音字" pitchFamily="66" charset="-120"/>
                  <a:cs typeface="Times New Roman" pitchFamily="18" charset="0"/>
                </a:rPr>
                <a:t>2.</a:t>
              </a:r>
              <a:endParaRPr lang="zh-TW" alt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80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6235" y="3294529"/>
            <a:ext cx="7886700" cy="333963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zh-TW" altLang="zh-TW" sz="4400" dirty="0">
                <a:latin typeface="華康標楷W5注音字" pitchFamily="66" charset="-120"/>
                <a:ea typeface="華康標楷W5注音字" pitchFamily="66" charset="-120"/>
              </a:rPr>
              <a:t>那麼開一個小</a:t>
            </a:r>
            <a:r>
              <a:rPr lang="zh-TW" altLang="zh-TW" sz="4400" dirty="0">
                <a:latin typeface="華康標楷W5破音一" pitchFamily="66" charset="-120"/>
                <a:ea typeface="華康標楷W5破音一" pitchFamily="66" charset="-120"/>
              </a:rPr>
              <a:t>縫</a:t>
            </a:r>
            <a:r>
              <a:rPr lang="zh-TW" altLang="zh-TW" sz="4400" dirty="0">
                <a:latin typeface="華康標楷W5注音字" pitchFamily="66" charset="-120"/>
                <a:ea typeface="華康標楷W5注音字" pitchFamily="66" charset="-120"/>
              </a:rPr>
              <a:t>大概多大呢</a:t>
            </a:r>
            <a:r>
              <a:rPr lang="zh-TW" altLang="zh-TW" sz="4400" dirty="0" smtClean="0">
                <a:latin typeface="華康標楷W5注音字" pitchFamily="66" charset="-120"/>
                <a:ea typeface="華康標楷W5注音字" pitchFamily="66" charset="-120"/>
              </a:rPr>
              <a:t>？</a:t>
            </a:r>
            <a:endParaRPr lang="zh-TW" altLang="en-US" sz="4400" dirty="0">
              <a:latin typeface="華康標楷W5注音字" pitchFamily="66" charset="-120"/>
              <a:ea typeface="華康標楷W5注音字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50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1050" y="2837329"/>
            <a:ext cx="7886700" cy="215377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zh-TW" altLang="zh-TW" sz="3600" dirty="0">
                <a:solidFill>
                  <a:srgbClr val="0070C0"/>
                </a:solidFill>
                <a:latin typeface="華康標楷W5注音字" pitchFamily="66" charset="-120"/>
                <a:ea typeface="華康標楷W5注音字" pitchFamily="66" charset="-120"/>
              </a:rPr>
              <a:t>那麼，駕駛呢</a:t>
            </a:r>
            <a:r>
              <a:rPr lang="zh-TW" altLang="zh-TW" sz="3600" dirty="0" smtClean="0">
                <a:solidFill>
                  <a:srgbClr val="0070C0"/>
                </a:solidFill>
                <a:latin typeface="華康標楷W5注音字" pitchFamily="66" charset="-120"/>
                <a:ea typeface="華康標楷W5注音字" pitchFamily="66" charset="-120"/>
              </a:rPr>
              <a:t>？</a:t>
            </a:r>
            <a:endParaRPr lang="en-US" altLang="zh-TW" sz="3600" dirty="0" smtClean="0">
              <a:solidFill>
                <a:srgbClr val="0070C0"/>
              </a:solidFill>
              <a:latin typeface="華康標楷W5注音字" pitchFamily="66" charset="-120"/>
              <a:ea typeface="華康標楷W5注音字" pitchFamily="66" charset="-120"/>
            </a:endParaRPr>
          </a:p>
          <a:p>
            <a:pPr marL="0" lvl="0" indent="0" algn="ctr">
              <a:buNone/>
            </a:pP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你</a:t>
            </a: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</a:rPr>
              <a:t>的家長會怎麼提醒</a:t>
            </a: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你</a:t>
            </a:r>
            <a:endParaRPr lang="en-US" altLang="zh-TW" sz="36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lvl="0" indent="0" algn="ctr">
              <a:buNone/>
            </a:pP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下</a:t>
            </a: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</a:rPr>
              <a:t>車前要注意的狀況</a:t>
            </a: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</a:rPr>
              <a:t>呢</a:t>
            </a:r>
            <a:r>
              <a:rPr lang="zh-TW" altLang="en-US" sz="3600" dirty="0">
                <a:latin typeface="華康標楷W5注音字" pitchFamily="66" charset="-120"/>
                <a:ea typeface="華康標楷W5注音字" pitchFamily="66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9946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10407</TotalTime>
  <Words>264</Words>
  <Application>Microsoft Office PowerPoint</Application>
  <PresentationFormat>如螢幕大小 (4:3)</PresentationFormat>
  <Paragraphs>47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1" baseType="lpstr">
      <vt:lpstr>Arial Unicode MS</vt:lpstr>
      <vt:lpstr>微软雅黑</vt:lpstr>
      <vt:lpstr>宋体</vt:lpstr>
      <vt:lpstr>華康標楷W5注音</vt:lpstr>
      <vt:lpstr>華康標楷W5注音字</vt:lpstr>
      <vt:lpstr>華康標楷W5破音一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安全帶很重要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hppws-NB</dc:creator>
  <cp:lastModifiedBy>user</cp:lastModifiedBy>
  <cp:revision>54</cp:revision>
  <dcterms:created xsi:type="dcterms:W3CDTF">2015-05-24T14:50:01Z</dcterms:created>
  <dcterms:modified xsi:type="dcterms:W3CDTF">2016-09-23T04:47:42Z</dcterms:modified>
</cp:coreProperties>
</file>